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259" r:id="rId3"/>
    <p:sldId id="260" r:id="rId4"/>
    <p:sldId id="262" r:id="rId5"/>
    <p:sldId id="267" r:id="rId6"/>
    <p:sldId id="268" r:id="rId7"/>
    <p:sldId id="263" r:id="rId8"/>
    <p:sldId id="264" r:id="rId9"/>
    <p:sldId id="265" r:id="rId10"/>
    <p:sldId id="269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Nelson" initials="JN" lastIdx="1" clrIdx="0">
    <p:extLst>
      <p:ext uri="{19B8F6BF-5375-455C-9EA6-DF929625EA0E}">
        <p15:presenceInfo xmlns:p15="http://schemas.microsoft.com/office/powerpoint/2012/main" userId="eed6dfb3efeb78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A89B0-8549-4FC4-8ACE-829AB006FBDA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648109-B65F-4549-864B-9502E57A6BD7}">
      <dgm:prSet phldrT="[Text]"/>
      <dgm:spPr/>
      <dgm:t>
        <a:bodyPr/>
        <a:lstStyle/>
        <a:p>
          <a:r>
            <a:rPr lang="en-US" dirty="0"/>
            <a:t>NCCD</a:t>
          </a:r>
        </a:p>
      </dgm:t>
    </dgm:pt>
    <dgm:pt modelId="{6E38747B-F19E-48E0-9867-066F68A7155F}" type="parTrans" cxnId="{EC7486EA-3175-4F77-9B82-BBE7944427EE}">
      <dgm:prSet/>
      <dgm:spPr/>
      <dgm:t>
        <a:bodyPr/>
        <a:lstStyle/>
        <a:p>
          <a:endParaRPr lang="en-US"/>
        </a:p>
      </dgm:t>
    </dgm:pt>
    <dgm:pt modelId="{82F2470C-EDD4-4317-ABF9-696963CC2A36}" type="sibTrans" cxnId="{EC7486EA-3175-4F77-9B82-BBE7944427EE}">
      <dgm:prSet/>
      <dgm:spPr/>
      <dgm:t>
        <a:bodyPr/>
        <a:lstStyle/>
        <a:p>
          <a:endParaRPr lang="en-US"/>
        </a:p>
      </dgm:t>
    </dgm:pt>
    <dgm:pt modelId="{4998C549-F21F-4F79-97E1-A2DB12D53615}">
      <dgm:prSet phldrT="[Text]"/>
      <dgm:spPr/>
      <dgm:t>
        <a:bodyPr/>
        <a:lstStyle/>
        <a:p>
          <a:r>
            <a:rPr lang="en-US" dirty="0"/>
            <a:t>Tax Ditch Cost Share (3921)</a:t>
          </a:r>
        </a:p>
      </dgm:t>
    </dgm:pt>
    <dgm:pt modelId="{A283A8AE-FD4C-4DFA-8A60-C96DD9C57A89}" type="parTrans" cxnId="{9E08A2B9-0B92-488B-B913-022BEE733719}">
      <dgm:prSet/>
      <dgm:spPr/>
      <dgm:t>
        <a:bodyPr/>
        <a:lstStyle/>
        <a:p>
          <a:endParaRPr lang="en-US"/>
        </a:p>
      </dgm:t>
    </dgm:pt>
    <dgm:pt modelId="{A74F5480-189E-4B54-A4EA-2F1BFF25C2E9}" type="sibTrans" cxnId="{9E08A2B9-0B92-488B-B913-022BEE733719}">
      <dgm:prSet/>
      <dgm:spPr/>
      <dgm:t>
        <a:bodyPr/>
        <a:lstStyle/>
        <a:p>
          <a:endParaRPr lang="en-US"/>
        </a:p>
      </dgm:t>
    </dgm:pt>
    <dgm:pt modelId="{9201A237-CA99-46AC-9630-345FAAFCB5E3}">
      <dgm:prSet phldrT="[Text]"/>
      <dgm:spPr/>
      <dgm:t>
        <a:bodyPr/>
        <a:lstStyle/>
        <a:p>
          <a:r>
            <a:rPr lang="en-US" dirty="0"/>
            <a:t>SCD</a:t>
          </a:r>
        </a:p>
      </dgm:t>
    </dgm:pt>
    <dgm:pt modelId="{E7C8AD30-1688-4F63-8620-B86FDBC97ED7}" type="parTrans" cxnId="{C8FA7050-43AD-4528-83E5-7B78C7176CB2}">
      <dgm:prSet/>
      <dgm:spPr/>
      <dgm:t>
        <a:bodyPr/>
        <a:lstStyle/>
        <a:p>
          <a:endParaRPr lang="en-US"/>
        </a:p>
      </dgm:t>
    </dgm:pt>
    <dgm:pt modelId="{1019D511-B958-47B5-858C-CF3E1A4D5974}" type="sibTrans" cxnId="{C8FA7050-43AD-4528-83E5-7B78C7176CB2}">
      <dgm:prSet/>
      <dgm:spPr/>
      <dgm:t>
        <a:bodyPr/>
        <a:lstStyle/>
        <a:p>
          <a:endParaRPr lang="en-US"/>
        </a:p>
      </dgm:t>
    </dgm:pt>
    <dgm:pt modelId="{1A7271F6-FF4A-40FF-9AC2-1CD127F977A4}">
      <dgm:prSet phldrT="[Text]"/>
      <dgm:spPr/>
      <dgm:t>
        <a:bodyPr/>
        <a:lstStyle/>
        <a:p>
          <a:r>
            <a:rPr lang="en-US" dirty="0"/>
            <a:t>Tax Ditch Cost Share (3921)</a:t>
          </a:r>
        </a:p>
      </dgm:t>
    </dgm:pt>
    <dgm:pt modelId="{9F15A5F6-5BAC-41C1-9937-D618E8BE05E5}" type="parTrans" cxnId="{1676BEE4-5783-4160-A6CA-BB4131832118}">
      <dgm:prSet/>
      <dgm:spPr/>
      <dgm:t>
        <a:bodyPr/>
        <a:lstStyle/>
        <a:p>
          <a:endParaRPr lang="en-US"/>
        </a:p>
      </dgm:t>
    </dgm:pt>
    <dgm:pt modelId="{292516C7-AB88-4561-9E2B-E3B991256B55}" type="sibTrans" cxnId="{1676BEE4-5783-4160-A6CA-BB4131832118}">
      <dgm:prSet/>
      <dgm:spPr/>
      <dgm:t>
        <a:bodyPr/>
        <a:lstStyle/>
        <a:p>
          <a:endParaRPr lang="en-US"/>
        </a:p>
      </dgm:t>
    </dgm:pt>
    <dgm:pt modelId="{7FA80EC9-BA26-4607-A9F6-B6229210C1AE}">
      <dgm:prSet/>
      <dgm:spPr/>
      <dgm:t>
        <a:bodyPr/>
        <a:lstStyle/>
        <a:p>
          <a:r>
            <a:rPr lang="en-US" dirty="0"/>
            <a:t>KCD</a:t>
          </a:r>
        </a:p>
      </dgm:t>
    </dgm:pt>
    <dgm:pt modelId="{AAC0DAB9-3D6B-4CE3-A044-CDAE7D99789A}" type="parTrans" cxnId="{D2175478-B074-4DE6-A201-314B3122C65F}">
      <dgm:prSet/>
      <dgm:spPr/>
      <dgm:t>
        <a:bodyPr/>
        <a:lstStyle/>
        <a:p>
          <a:endParaRPr lang="en-US"/>
        </a:p>
      </dgm:t>
    </dgm:pt>
    <dgm:pt modelId="{2A0C79E6-1452-414D-AD86-0844BFFAD349}" type="sibTrans" cxnId="{D2175478-B074-4DE6-A201-314B3122C65F}">
      <dgm:prSet/>
      <dgm:spPr/>
      <dgm:t>
        <a:bodyPr/>
        <a:lstStyle/>
        <a:p>
          <a:endParaRPr lang="en-US"/>
        </a:p>
      </dgm:t>
    </dgm:pt>
    <dgm:pt modelId="{C430B701-D38B-462E-B6B2-D02A03CDEA3D}">
      <dgm:prSet/>
      <dgm:spPr/>
      <dgm:t>
        <a:bodyPr/>
        <a:lstStyle/>
        <a:p>
          <a:r>
            <a:rPr lang="en-US" dirty="0"/>
            <a:t>Tax Ditch Cost Share (3921)</a:t>
          </a:r>
        </a:p>
      </dgm:t>
    </dgm:pt>
    <dgm:pt modelId="{5F2405CB-EFE6-4825-B674-E08EB9D22514}" type="parTrans" cxnId="{7CCFD755-C097-404F-A690-0F7EBA361443}">
      <dgm:prSet/>
      <dgm:spPr/>
      <dgm:t>
        <a:bodyPr/>
        <a:lstStyle/>
        <a:p>
          <a:endParaRPr lang="en-US"/>
        </a:p>
      </dgm:t>
    </dgm:pt>
    <dgm:pt modelId="{8736CD72-E808-416D-923F-CF6C083D44FA}" type="sibTrans" cxnId="{7CCFD755-C097-404F-A690-0F7EBA361443}">
      <dgm:prSet/>
      <dgm:spPr/>
      <dgm:t>
        <a:bodyPr/>
        <a:lstStyle/>
        <a:p>
          <a:endParaRPr lang="en-US"/>
        </a:p>
      </dgm:t>
    </dgm:pt>
    <dgm:pt modelId="{B4E47797-C9F4-4BF5-BDF9-8B00DA8DF0B2}">
      <dgm:prSet/>
      <dgm:spPr/>
      <dgm:t>
        <a:bodyPr/>
        <a:lstStyle/>
        <a:p>
          <a:r>
            <a:rPr lang="en-US" dirty="0"/>
            <a:t>Stormwater Maintenance Districts</a:t>
          </a:r>
        </a:p>
      </dgm:t>
    </dgm:pt>
    <dgm:pt modelId="{DEBC6165-00B7-4B31-A97F-AF6A909E3E91}" type="parTrans" cxnId="{A1E1E32B-46A3-4446-803B-78628D7E6677}">
      <dgm:prSet/>
      <dgm:spPr/>
      <dgm:t>
        <a:bodyPr/>
        <a:lstStyle/>
        <a:p>
          <a:endParaRPr lang="en-US"/>
        </a:p>
      </dgm:t>
    </dgm:pt>
    <dgm:pt modelId="{5E475F25-B4A6-4062-9957-0D91B8AB23EF}" type="sibTrans" cxnId="{A1E1E32B-46A3-4446-803B-78628D7E6677}">
      <dgm:prSet/>
      <dgm:spPr/>
      <dgm:t>
        <a:bodyPr/>
        <a:lstStyle/>
        <a:p>
          <a:endParaRPr lang="en-US"/>
        </a:p>
      </dgm:t>
    </dgm:pt>
    <dgm:pt modelId="{DA302D40-9B5B-4BBB-8133-191842B26BE7}">
      <dgm:prSet/>
      <dgm:spPr/>
      <dgm:t>
        <a:bodyPr/>
        <a:lstStyle/>
        <a:p>
          <a:r>
            <a:rPr lang="en-US" dirty="0"/>
            <a:t>On-Farm Drainage Assistance</a:t>
          </a:r>
        </a:p>
      </dgm:t>
    </dgm:pt>
    <dgm:pt modelId="{72031E19-2850-4858-A120-DB0AE906070C}" type="parTrans" cxnId="{3822AE21-F66A-4F12-938F-BA51AAC5A14A}">
      <dgm:prSet/>
      <dgm:spPr/>
      <dgm:t>
        <a:bodyPr/>
        <a:lstStyle/>
        <a:p>
          <a:endParaRPr lang="en-US"/>
        </a:p>
      </dgm:t>
    </dgm:pt>
    <dgm:pt modelId="{B4E83473-5C08-4DA1-BD1F-0618E3882848}" type="sibTrans" cxnId="{3822AE21-F66A-4F12-938F-BA51AAC5A14A}">
      <dgm:prSet/>
      <dgm:spPr/>
      <dgm:t>
        <a:bodyPr/>
        <a:lstStyle/>
        <a:p>
          <a:endParaRPr lang="en-US"/>
        </a:p>
      </dgm:t>
    </dgm:pt>
    <dgm:pt modelId="{FACF74D6-CC76-4742-A4F8-E684B70C6935}">
      <dgm:prSet/>
      <dgm:spPr/>
      <dgm:t>
        <a:bodyPr/>
        <a:lstStyle/>
        <a:p>
          <a:r>
            <a:rPr lang="en-US" dirty="0"/>
            <a:t>Conservation (Ag) Cost Share</a:t>
          </a:r>
        </a:p>
      </dgm:t>
    </dgm:pt>
    <dgm:pt modelId="{6DB9591A-D66F-40AB-99FC-956DC428912A}" type="parTrans" cxnId="{E40FD305-EB43-47A7-B41B-C34463FA6CF6}">
      <dgm:prSet/>
      <dgm:spPr/>
      <dgm:t>
        <a:bodyPr/>
        <a:lstStyle/>
        <a:p>
          <a:endParaRPr lang="en-US"/>
        </a:p>
      </dgm:t>
    </dgm:pt>
    <dgm:pt modelId="{8C6FC87C-55D2-4B69-93F9-7474FFC18F6F}" type="sibTrans" cxnId="{E40FD305-EB43-47A7-B41B-C34463FA6CF6}">
      <dgm:prSet/>
      <dgm:spPr/>
      <dgm:t>
        <a:bodyPr/>
        <a:lstStyle/>
        <a:p>
          <a:endParaRPr lang="en-US"/>
        </a:p>
      </dgm:t>
    </dgm:pt>
    <dgm:pt modelId="{F300FC85-85ED-447A-88C5-B5E16289A562}">
      <dgm:prSet phldrT="[Text]"/>
      <dgm:spPr/>
      <dgm:t>
        <a:bodyPr/>
        <a:lstStyle/>
        <a:p>
          <a:r>
            <a:rPr lang="en-US" dirty="0"/>
            <a:t>Conservation Cost Share</a:t>
          </a:r>
        </a:p>
      </dgm:t>
    </dgm:pt>
    <dgm:pt modelId="{AE8A085D-D6E0-4941-8E31-1C2BCBD27785}" type="parTrans" cxnId="{B730AEF2-21FE-4122-8BD6-502301068891}">
      <dgm:prSet/>
      <dgm:spPr/>
      <dgm:t>
        <a:bodyPr/>
        <a:lstStyle/>
        <a:p>
          <a:endParaRPr lang="en-US"/>
        </a:p>
      </dgm:t>
    </dgm:pt>
    <dgm:pt modelId="{F6BA3172-340E-4274-A19B-E5F12F26FEDD}" type="sibTrans" cxnId="{B730AEF2-21FE-4122-8BD6-502301068891}">
      <dgm:prSet/>
      <dgm:spPr/>
      <dgm:t>
        <a:bodyPr/>
        <a:lstStyle/>
        <a:p>
          <a:endParaRPr lang="en-US"/>
        </a:p>
      </dgm:t>
    </dgm:pt>
    <dgm:pt modelId="{48F0ED83-B319-4963-81EF-08642AD06085}">
      <dgm:prSet phldrT="[Text]"/>
      <dgm:spPr/>
      <dgm:t>
        <a:bodyPr/>
        <a:lstStyle/>
        <a:p>
          <a:r>
            <a:rPr lang="en-US" dirty="0"/>
            <a:t>Ag – Traditional and Urban</a:t>
          </a:r>
        </a:p>
      </dgm:t>
    </dgm:pt>
    <dgm:pt modelId="{A1744687-AA13-4CCC-AFAE-9E5CF86889AD}" type="parTrans" cxnId="{E7AB3153-BDB3-407D-A2A3-99D7F5BE80B2}">
      <dgm:prSet/>
      <dgm:spPr/>
      <dgm:t>
        <a:bodyPr/>
        <a:lstStyle/>
        <a:p>
          <a:endParaRPr lang="en-US"/>
        </a:p>
      </dgm:t>
    </dgm:pt>
    <dgm:pt modelId="{97B3BE12-1DB7-4D71-A847-8B07AE4DC6C2}" type="sibTrans" cxnId="{E7AB3153-BDB3-407D-A2A3-99D7F5BE80B2}">
      <dgm:prSet/>
      <dgm:spPr/>
      <dgm:t>
        <a:bodyPr/>
        <a:lstStyle/>
        <a:p>
          <a:endParaRPr lang="en-US"/>
        </a:p>
      </dgm:t>
    </dgm:pt>
    <dgm:pt modelId="{4A0D2785-7B3F-4705-BA9D-FDD52F927B33}">
      <dgm:prSet phldrT="[Text]"/>
      <dgm:spPr/>
      <dgm:t>
        <a:bodyPr/>
        <a:lstStyle/>
        <a:p>
          <a:r>
            <a:rPr lang="en-US" dirty="0"/>
            <a:t>Urban\Suburban</a:t>
          </a:r>
        </a:p>
      </dgm:t>
    </dgm:pt>
    <dgm:pt modelId="{CEB29873-16FA-48A3-B1C7-8D87DCC1DDB6}" type="parTrans" cxnId="{9DA50606-967E-4949-A0F3-CC6E3B4EE0C4}">
      <dgm:prSet/>
      <dgm:spPr/>
      <dgm:t>
        <a:bodyPr/>
        <a:lstStyle/>
        <a:p>
          <a:endParaRPr lang="en-US"/>
        </a:p>
      </dgm:t>
    </dgm:pt>
    <dgm:pt modelId="{2F42D335-46D6-4837-AF96-28D9D8B2AFB6}" type="sibTrans" cxnId="{9DA50606-967E-4949-A0F3-CC6E3B4EE0C4}">
      <dgm:prSet/>
      <dgm:spPr/>
      <dgm:t>
        <a:bodyPr/>
        <a:lstStyle/>
        <a:p>
          <a:endParaRPr lang="en-US"/>
        </a:p>
      </dgm:t>
    </dgm:pt>
    <dgm:pt modelId="{4F3E8559-A082-4EA6-86F8-4369B52C1F3E}">
      <dgm:prSet/>
      <dgm:spPr/>
      <dgm:t>
        <a:bodyPr/>
        <a:lstStyle/>
        <a:p>
          <a:r>
            <a:rPr lang="en-US"/>
            <a:t>Sussex County Drainage Cost Share Program</a:t>
          </a:r>
          <a:endParaRPr lang="en-US" dirty="0"/>
        </a:p>
      </dgm:t>
    </dgm:pt>
    <dgm:pt modelId="{16B46942-CC9F-442A-9D9A-D4451D02D408}" type="parTrans" cxnId="{8A08E0F8-88D3-411D-A04B-1BC6CA84CF2F}">
      <dgm:prSet/>
      <dgm:spPr/>
      <dgm:t>
        <a:bodyPr/>
        <a:lstStyle/>
        <a:p>
          <a:endParaRPr lang="en-US"/>
        </a:p>
      </dgm:t>
    </dgm:pt>
    <dgm:pt modelId="{06659B57-6389-4B16-BA5D-40A467C2FB71}" type="sibTrans" cxnId="{8A08E0F8-88D3-411D-A04B-1BC6CA84CF2F}">
      <dgm:prSet/>
      <dgm:spPr/>
      <dgm:t>
        <a:bodyPr/>
        <a:lstStyle/>
        <a:p>
          <a:endParaRPr lang="en-US"/>
        </a:p>
      </dgm:t>
    </dgm:pt>
    <dgm:pt modelId="{10C6F452-6733-45FB-BCDA-79E6F4C113F9}">
      <dgm:prSet/>
      <dgm:spPr/>
      <dgm:t>
        <a:bodyPr/>
        <a:lstStyle/>
        <a:p>
          <a:r>
            <a:rPr lang="en-US" dirty="0"/>
            <a:t>On-Farm Drainage Assistance</a:t>
          </a:r>
        </a:p>
      </dgm:t>
    </dgm:pt>
    <dgm:pt modelId="{DE5374E7-305F-4AFD-B860-5B88041D0481}" type="parTrans" cxnId="{517952D1-2182-4CD1-99AB-1CE6361D56A1}">
      <dgm:prSet/>
      <dgm:spPr/>
      <dgm:t>
        <a:bodyPr/>
        <a:lstStyle/>
        <a:p>
          <a:endParaRPr lang="en-US"/>
        </a:p>
      </dgm:t>
    </dgm:pt>
    <dgm:pt modelId="{A03E22B1-4A14-4BA5-8AC7-943DF31D8CE7}" type="sibTrans" cxnId="{517952D1-2182-4CD1-99AB-1CE6361D56A1}">
      <dgm:prSet/>
      <dgm:spPr/>
      <dgm:t>
        <a:bodyPr/>
        <a:lstStyle/>
        <a:p>
          <a:endParaRPr lang="en-US"/>
        </a:p>
      </dgm:t>
    </dgm:pt>
    <dgm:pt modelId="{3CDB4E71-D89A-4EE8-987B-D91DED0F03E1}">
      <dgm:prSet/>
      <dgm:spPr/>
      <dgm:t>
        <a:bodyPr/>
        <a:lstStyle/>
        <a:p>
          <a:r>
            <a:rPr lang="en-US" dirty="0"/>
            <a:t>Conservation (Ag) Cost Share</a:t>
          </a:r>
        </a:p>
      </dgm:t>
    </dgm:pt>
    <dgm:pt modelId="{3FB1A78C-1A7F-4456-8F74-702226B702F8}" type="parTrans" cxnId="{F233E9B2-73C1-4CDA-AEFF-34E0DA9A78B8}">
      <dgm:prSet/>
      <dgm:spPr/>
      <dgm:t>
        <a:bodyPr/>
        <a:lstStyle/>
        <a:p>
          <a:endParaRPr lang="en-US"/>
        </a:p>
      </dgm:t>
    </dgm:pt>
    <dgm:pt modelId="{2D0BF6FD-D59B-47FB-9116-D2077E283074}" type="sibTrans" cxnId="{F233E9B2-73C1-4CDA-AEFF-34E0DA9A78B8}">
      <dgm:prSet/>
      <dgm:spPr/>
      <dgm:t>
        <a:bodyPr/>
        <a:lstStyle/>
        <a:p>
          <a:endParaRPr lang="en-US"/>
        </a:p>
      </dgm:t>
    </dgm:pt>
    <dgm:pt modelId="{530EBDD8-C7E3-4141-933A-64568BF66BD4}" type="pres">
      <dgm:prSet presAssocID="{FC2A89B0-8549-4FC4-8ACE-829AB006FBDA}" presName="Name0" presStyleCnt="0">
        <dgm:presLayoutVars>
          <dgm:dir/>
          <dgm:animLvl val="lvl"/>
          <dgm:resizeHandles val="exact"/>
        </dgm:presLayoutVars>
      </dgm:prSet>
      <dgm:spPr/>
    </dgm:pt>
    <dgm:pt modelId="{86360301-0B17-4395-91FA-3CAF3B372DD5}" type="pres">
      <dgm:prSet presAssocID="{E1648109-B65F-4549-864B-9502E57A6BD7}" presName="linNode" presStyleCnt="0"/>
      <dgm:spPr/>
    </dgm:pt>
    <dgm:pt modelId="{CE4761A0-06A0-40F0-8EE5-91DAC669401F}" type="pres">
      <dgm:prSet presAssocID="{E1648109-B65F-4549-864B-9502E57A6BD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DD19E9-8B3B-4DCD-8C45-7944FAB35052}" type="pres">
      <dgm:prSet presAssocID="{E1648109-B65F-4549-864B-9502E57A6BD7}" presName="descendantText" presStyleLbl="alignAccFollowNode1" presStyleIdx="0" presStyleCnt="3">
        <dgm:presLayoutVars>
          <dgm:bulletEnabled val="1"/>
        </dgm:presLayoutVars>
      </dgm:prSet>
      <dgm:spPr/>
    </dgm:pt>
    <dgm:pt modelId="{2CD8366D-D771-49A8-B6E1-9F1596F7D2DA}" type="pres">
      <dgm:prSet presAssocID="{82F2470C-EDD4-4317-ABF9-696963CC2A36}" presName="sp" presStyleCnt="0"/>
      <dgm:spPr/>
    </dgm:pt>
    <dgm:pt modelId="{2910CC49-9C45-47E1-9655-DBA9F0506198}" type="pres">
      <dgm:prSet presAssocID="{7FA80EC9-BA26-4607-A9F6-B6229210C1AE}" presName="linNode" presStyleCnt="0"/>
      <dgm:spPr/>
    </dgm:pt>
    <dgm:pt modelId="{01DE0A35-A01D-44B8-86B7-8B13BEA7C374}" type="pres">
      <dgm:prSet presAssocID="{7FA80EC9-BA26-4607-A9F6-B6229210C1A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A3AB386-C65B-4173-9145-3A6954A9D897}" type="pres">
      <dgm:prSet presAssocID="{7FA80EC9-BA26-4607-A9F6-B6229210C1AE}" presName="descendantText" presStyleLbl="alignAccFollowNode1" presStyleIdx="1" presStyleCnt="3">
        <dgm:presLayoutVars>
          <dgm:bulletEnabled val="1"/>
        </dgm:presLayoutVars>
      </dgm:prSet>
      <dgm:spPr/>
    </dgm:pt>
    <dgm:pt modelId="{0A1964B0-F525-429D-A362-C6F116D88CCC}" type="pres">
      <dgm:prSet presAssocID="{2A0C79E6-1452-414D-AD86-0844BFFAD349}" presName="sp" presStyleCnt="0"/>
      <dgm:spPr/>
    </dgm:pt>
    <dgm:pt modelId="{2B4C348C-5C73-4561-8B84-AA59BBAD0EF0}" type="pres">
      <dgm:prSet presAssocID="{9201A237-CA99-46AC-9630-345FAAFCB5E3}" presName="linNode" presStyleCnt="0"/>
      <dgm:spPr/>
    </dgm:pt>
    <dgm:pt modelId="{4C46621C-FE68-45D2-B6DE-F2429860BFF5}" type="pres">
      <dgm:prSet presAssocID="{9201A237-CA99-46AC-9630-345FAAFCB5E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14EBFF3-5803-43BD-9903-75058313E9CA}" type="pres">
      <dgm:prSet presAssocID="{9201A237-CA99-46AC-9630-345FAAFCB5E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40FD305-EB43-47A7-B41B-C34463FA6CF6}" srcId="{7FA80EC9-BA26-4607-A9F6-B6229210C1AE}" destId="{FACF74D6-CC76-4742-A4F8-E684B70C6935}" srcOrd="3" destOrd="0" parTransId="{6DB9591A-D66F-40AB-99FC-956DC428912A}" sibTransId="{8C6FC87C-55D2-4B69-93F9-7474FFC18F6F}"/>
    <dgm:cxn modelId="{9DA50606-967E-4949-A0F3-CC6E3B4EE0C4}" srcId="{F300FC85-85ED-447A-88C5-B5E16289A562}" destId="{4A0D2785-7B3F-4705-BA9D-FDD52F927B33}" srcOrd="1" destOrd="0" parTransId="{CEB29873-16FA-48A3-B1C7-8D87DCC1DDB6}" sibTransId="{2F42D335-46D6-4837-AF96-28D9D8B2AFB6}"/>
    <dgm:cxn modelId="{EC6BC207-5850-4F97-A284-66ADEAFEB90D}" type="presOf" srcId="{FACF74D6-CC76-4742-A4F8-E684B70C6935}" destId="{EA3AB386-C65B-4173-9145-3A6954A9D897}" srcOrd="0" destOrd="3" presId="urn:microsoft.com/office/officeart/2005/8/layout/vList5"/>
    <dgm:cxn modelId="{3822AE21-F66A-4F12-938F-BA51AAC5A14A}" srcId="{7FA80EC9-BA26-4607-A9F6-B6229210C1AE}" destId="{DA302D40-9B5B-4BBB-8133-191842B26BE7}" srcOrd="2" destOrd="0" parTransId="{72031E19-2850-4858-A120-DB0AE906070C}" sibTransId="{B4E83473-5C08-4DA1-BD1F-0618E3882848}"/>
    <dgm:cxn modelId="{662E1922-EA97-44DE-8DB4-70C409D0753A}" type="presOf" srcId="{1A7271F6-FF4A-40FF-9AC2-1CD127F977A4}" destId="{D14EBFF3-5803-43BD-9903-75058313E9CA}" srcOrd="0" destOrd="0" presId="urn:microsoft.com/office/officeart/2005/8/layout/vList5"/>
    <dgm:cxn modelId="{A1E1E32B-46A3-4446-803B-78628D7E6677}" srcId="{7FA80EC9-BA26-4607-A9F6-B6229210C1AE}" destId="{B4E47797-C9F4-4BF5-BDF9-8B00DA8DF0B2}" srcOrd="1" destOrd="0" parTransId="{DEBC6165-00B7-4B31-A97F-AF6A909E3E91}" sibTransId="{5E475F25-B4A6-4062-9957-0D91B8AB23EF}"/>
    <dgm:cxn modelId="{9553E337-F096-40A0-A676-15720664E97C}" type="presOf" srcId="{B4E47797-C9F4-4BF5-BDF9-8B00DA8DF0B2}" destId="{EA3AB386-C65B-4173-9145-3A6954A9D897}" srcOrd="0" destOrd="1" presId="urn:microsoft.com/office/officeart/2005/8/layout/vList5"/>
    <dgm:cxn modelId="{39C6CA40-62B5-43A3-830D-2498C24AFA64}" type="presOf" srcId="{C430B701-D38B-462E-B6B2-D02A03CDEA3D}" destId="{EA3AB386-C65B-4173-9145-3A6954A9D897}" srcOrd="0" destOrd="0" presId="urn:microsoft.com/office/officeart/2005/8/layout/vList5"/>
    <dgm:cxn modelId="{1830875C-5DF0-4159-911E-832E7A67FD73}" type="presOf" srcId="{4A0D2785-7B3F-4705-BA9D-FDD52F927B33}" destId="{44DD19E9-8B3B-4DCD-8C45-7944FAB35052}" srcOrd="0" destOrd="3" presId="urn:microsoft.com/office/officeart/2005/8/layout/vList5"/>
    <dgm:cxn modelId="{6FBFC45F-C8BF-45A6-AE5E-737602C16314}" type="presOf" srcId="{48F0ED83-B319-4963-81EF-08642AD06085}" destId="{44DD19E9-8B3B-4DCD-8C45-7944FAB35052}" srcOrd="0" destOrd="2" presId="urn:microsoft.com/office/officeart/2005/8/layout/vList5"/>
    <dgm:cxn modelId="{1A7DBF41-5ED5-418F-9530-2E2A29BD2CEC}" type="presOf" srcId="{3CDB4E71-D89A-4EE8-987B-D91DED0F03E1}" destId="{D14EBFF3-5803-43BD-9903-75058313E9CA}" srcOrd="0" destOrd="3" presId="urn:microsoft.com/office/officeart/2005/8/layout/vList5"/>
    <dgm:cxn modelId="{BB87C642-950A-4B66-8D9C-1EE2EDE9AF69}" type="presOf" srcId="{9201A237-CA99-46AC-9630-345FAAFCB5E3}" destId="{4C46621C-FE68-45D2-B6DE-F2429860BFF5}" srcOrd="0" destOrd="0" presId="urn:microsoft.com/office/officeart/2005/8/layout/vList5"/>
    <dgm:cxn modelId="{C8FA7050-43AD-4528-83E5-7B78C7176CB2}" srcId="{FC2A89B0-8549-4FC4-8ACE-829AB006FBDA}" destId="{9201A237-CA99-46AC-9630-345FAAFCB5E3}" srcOrd="2" destOrd="0" parTransId="{E7C8AD30-1688-4F63-8620-B86FDBC97ED7}" sibTransId="{1019D511-B958-47B5-858C-CF3E1A4D5974}"/>
    <dgm:cxn modelId="{E7AB3153-BDB3-407D-A2A3-99D7F5BE80B2}" srcId="{F300FC85-85ED-447A-88C5-B5E16289A562}" destId="{48F0ED83-B319-4963-81EF-08642AD06085}" srcOrd="0" destOrd="0" parTransId="{A1744687-AA13-4CCC-AFAE-9E5CF86889AD}" sibTransId="{97B3BE12-1DB7-4D71-A847-8B07AE4DC6C2}"/>
    <dgm:cxn modelId="{A687DA53-EB18-4B07-BD33-EFE96DF9845E}" type="presOf" srcId="{E1648109-B65F-4549-864B-9502E57A6BD7}" destId="{CE4761A0-06A0-40F0-8EE5-91DAC669401F}" srcOrd="0" destOrd="0" presId="urn:microsoft.com/office/officeart/2005/8/layout/vList5"/>
    <dgm:cxn modelId="{7CCFD755-C097-404F-A690-0F7EBA361443}" srcId="{7FA80EC9-BA26-4607-A9F6-B6229210C1AE}" destId="{C430B701-D38B-462E-B6B2-D02A03CDEA3D}" srcOrd="0" destOrd="0" parTransId="{5F2405CB-EFE6-4825-B674-E08EB9D22514}" sibTransId="{8736CD72-E808-416D-923F-CF6C083D44FA}"/>
    <dgm:cxn modelId="{F27CBF77-E519-4B9E-9324-CAC902C63A95}" type="presOf" srcId="{4998C549-F21F-4F79-97E1-A2DB12D53615}" destId="{44DD19E9-8B3B-4DCD-8C45-7944FAB35052}" srcOrd="0" destOrd="0" presId="urn:microsoft.com/office/officeart/2005/8/layout/vList5"/>
    <dgm:cxn modelId="{D2175478-B074-4DE6-A201-314B3122C65F}" srcId="{FC2A89B0-8549-4FC4-8ACE-829AB006FBDA}" destId="{7FA80EC9-BA26-4607-A9F6-B6229210C1AE}" srcOrd="1" destOrd="0" parTransId="{AAC0DAB9-3D6B-4CE3-A044-CDAE7D99789A}" sibTransId="{2A0C79E6-1452-414D-AD86-0844BFFAD349}"/>
    <dgm:cxn modelId="{ED22565A-55F8-4534-BC47-36539DAEB967}" type="presOf" srcId="{DA302D40-9B5B-4BBB-8133-191842B26BE7}" destId="{EA3AB386-C65B-4173-9145-3A6954A9D897}" srcOrd="0" destOrd="2" presId="urn:microsoft.com/office/officeart/2005/8/layout/vList5"/>
    <dgm:cxn modelId="{454E8F98-EC46-4B22-998B-484BCD85661C}" type="presOf" srcId="{7FA80EC9-BA26-4607-A9F6-B6229210C1AE}" destId="{01DE0A35-A01D-44B8-86B7-8B13BEA7C374}" srcOrd="0" destOrd="0" presId="urn:microsoft.com/office/officeart/2005/8/layout/vList5"/>
    <dgm:cxn modelId="{47E464A3-CBB2-4DA1-8785-1F2C2209CF2F}" type="presOf" srcId="{10C6F452-6733-45FB-BCDA-79E6F4C113F9}" destId="{D14EBFF3-5803-43BD-9903-75058313E9CA}" srcOrd="0" destOrd="2" presId="urn:microsoft.com/office/officeart/2005/8/layout/vList5"/>
    <dgm:cxn modelId="{F233E9B2-73C1-4CDA-AEFF-34E0DA9A78B8}" srcId="{9201A237-CA99-46AC-9630-345FAAFCB5E3}" destId="{3CDB4E71-D89A-4EE8-987B-D91DED0F03E1}" srcOrd="3" destOrd="0" parTransId="{3FB1A78C-1A7F-4456-8F74-702226B702F8}" sibTransId="{2D0BF6FD-D59B-47FB-9116-D2077E283074}"/>
    <dgm:cxn modelId="{9E08A2B9-0B92-488B-B913-022BEE733719}" srcId="{E1648109-B65F-4549-864B-9502E57A6BD7}" destId="{4998C549-F21F-4F79-97E1-A2DB12D53615}" srcOrd="0" destOrd="0" parTransId="{A283A8AE-FD4C-4DFA-8A60-C96DD9C57A89}" sibTransId="{A74F5480-189E-4B54-A4EA-2F1BFF25C2E9}"/>
    <dgm:cxn modelId="{AFFC74CD-9711-4D15-B9A5-30FD3A50F3BC}" type="presOf" srcId="{FC2A89B0-8549-4FC4-8ACE-829AB006FBDA}" destId="{530EBDD8-C7E3-4141-933A-64568BF66BD4}" srcOrd="0" destOrd="0" presId="urn:microsoft.com/office/officeart/2005/8/layout/vList5"/>
    <dgm:cxn modelId="{517952D1-2182-4CD1-99AB-1CE6361D56A1}" srcId="{9201A237-CA99-46AC-9630-345FAAFCB5E3}" destId="{10C6F452-6733-45FB-BCDA-79E6F4C113F9}" srcOrd="2" destOrd="0" parTransId="{DE5374E7-305F-4AFD-B860-5B88041D0481}" sibTransId="{A03E22B1-4A14-4BA5-8AC7-943DF31D8CE7}"/>
    <dgm:cxn modelId="{4279F6E1-E0F7-4651-9453-F4675B2574FD}" type="presOf" srcId="{F300FC85-85ED-447A-88C5-B5E16289A562}" destId="{44DD19E9-8B3B-4DCD-8C45-7944FAB35052}" srcOrd="0" destOrd="1" presId="urn:microsoft.com/office/officeart/2005/8/layout/vList5"/>
    <dgm:cxn modelId="{1676BEE4-5783-4160-A6CA-BB4131832118}" srcId="{9201A237-CA99-46AC-9630-345FAAFCB5E3}" destId="{1A7271F6-FF4A-40FF-9AC2-1CD127F977A4}" srcOrd="0" destOrd="0" parTransId="{9F15A5F6-5BAC-41C1-9937-D618E8BE05E5}" sibTransId="{292516C7-AB88-4561-9E2B-E3B991256B55}"/>
    <dgm:cxn modelId="{EC7486EA-3175-4F77-9B82-BBE7944427EE}" srcId="{FC2A89B0-8549-4FC4-8ACE-829AB006FBDA}" destId="{E1648109-B65F-4549-864B-9502E57A6BD7}" srcOrd="0" destOrd="0" parTransId="{6E38747B-F19E-48E0-9867-066F68A7155F}" sibTransId="{82F2470C-EDD4-4317-ABF9-696963CC2A36}"/>
    <dgm:cxn modelId="{B730AEF2-21FE-4122-8BD6-502301068891}" srcId="{E1648109-B65F-4549-864B-9502E57A6BD7}" destId="{F300FC85-85ED-447A-88C5-B5E16289A562}" srcOrd="1" destOrd="0" parTransId="{AE8A085D-D6E0-4941-8E31-1C2BCBD27785}" sibTransId="{F6BA3172-340E-4274-A19B-E5F12F26FEDD}"/>
    <dgm:cxn modelId="{8A08E0F8-88D3-411D-A04B-1BC6CA84CF2F}" srcId="{9201A237-CA99-46AC-9630-345FAAFCB5E3}" destId="{4F3E8559-A082-4EA6-86F8-4369B52C1F3E}" srcOrd="1" destOrd="0" parTransId="{16B46942-CC9F-442A-9D9A-D4451D02D408}" sibTransId="{06659B57-6389-4B16-BA5D-40A467C2FB71}"/>
    <dgm:cxn modelId="{6205DEFB-28B2-4ED8-A0AA-A270D9DDE4D2}" type="presOf" srcId="{4F3E8559-A082-4EA6-86F8-4369B52C1F3E}" destId="{D14EBFF3-5803-43BD-9903-75058313E9CA}" srcOrd="0" destOrd="1" presId="urn:microsoft.com/office/officeart/2005/8/layout/vList5"/>
    <dgm:cxn modelId="{AD17479A-2BDF-4B30-AAEB-52B80B4EF2D5}" type="presParOf" srcId="{530EBDD8-C7E3-4141-933A-64568BF66BD4}" destId="{86360301-0B17-4395-91FA-3CAF3B372DD5}" srcOrd="0" destOrd="0" presId="urn:microsoft.com/office/officeart/2005/8/layout/vList5"/>
    <dgm:cxn modelId="{BB1FC203-1BE2-4F5D-8B38-7F673564E52C}" type="presParOf" srcId="{86360301-0B17-4395-91FA-3CAF3B372DD5}" destId="{CE4761A0-06A0-40F0-8EE5-91DAC669401F}" srcOrd="0" destOrd="0" presId="urn:microsoft.com/office/officeart/2005/8/layout/vList5"/>
    <dgm:cxn modelId="{3A18BEA8-2276-4959-B830-15911A581560}" type="presParOf" srcId="{86360301-0B17-4395-91FA-3CAF3B372DD5}" destId="{44DD19E9-8B3B-4DCD-8C45-7944FAB35052}" srcOrd="1" destOrd="0" presId="urn:microsoft.com/office/officeart/2005/8/layout/vList5"/>
    <dgm:cxn modelId="{B3D4BF82-22C8-4EFE-86ED-5FBC981A3AE2}" type="presParOf" srcId="{530EBDD8-C7E3-4141-933A-64568BF66BD4}" destId="{2CD8366D-D771-49A8-B6E1-9F1596F7D2DA}" srcOrd="1" destOrd="0" presId="urn:microsoft.com/office/officeart/2005/8/layout/vList5"/>
    <dgm:cxn modelId="{BB49638D-19E0-41A1-A2F3-D9C6E7C6EC48}" type="presParOf" srcId="{530EBDD8-C7E3-4141-933A-64568BF66BD4}" destId="{2910CC49-9C45-47E1-9655-DBA9F0506198}" srcOrd="2" destOrd="0" presId="urn:microsoft.com/office/officeart/2005/8/layout/vList5"/>
    <dgm:cxn modelId="{34573B98-6C21-4DD2-841F-65F0D12D18AE}" type="presParOf" srcId="{2910CC49-9C45-47E1-9655-DBA9F0506198}" destId="{01DE0A35-A01D-44B8-86B7-8B13BEA7C374}" srcOrd="0" destOrd="0" presId="urn:microsoft.com/office/officeart/2005/8/layout/vList5"/>
    <dgm:cxn modelId="{49050CE9-3B73-4DF6-84C7-0AF93972203B}" type="presParOf" srcId="{2910CC49-9C45-47E1-9655-DBA9F0506198}" destId="{EA3AB386-C65B-4173-9145-3A6954A9D897}" srcOrd="1" destOrd="0" presId="urn:microsoft.com/office/officeart/2005/8/layout/vList5"/>
    <dgm:cxn modelId="{711F7014-E2F0-45FB-BA17-B94A7D3AC89C}" type="presParOf" srcId="{530EBDD8-C7E3-4141-933A-64568BF66BD4}" destId="{0A1964B0-F525-429D-A362-C6F116D88CCC}" srcOrd="3" destOrd="0" presId="urn:microsoft.com/office/officeart/2005/8/layout/vList5"/>
    <dgm:cxn modelId="{70A1167B-B1B6-468B-9C50-9FC476B4D264}" type="presParOf" srcId="{530EBDD8-C7E3-4141-933A-64568BF66BD4}" destId="{2B4C348C-5C73-4561-8B84-AA59BBAD0EF0}" srcOrd="4" destOrd="0" presId="urn:microsoft.com/office/officeart/2005/8/layout/vList5"/>
    <dgm:cxn modelId="{4C953FAB-DBA0-4E5A-A814-B45DCD5B0D05}" type="presParOf" srcId="{2B4C348C-5C73-4561-8B84-AA59BBAD0EF0}" destId="{4C46621C-FE68-45D2-B6DE-F2429860BFF5}" srcOrd="0" destOrd="0" presId="urn:microsoft.com/office/officeart/2005/8/layout/vList5"/>
    <dgm:cxn modelId="{8D7AF266-07DB-458D-887B-CA097D9C3020}" type="presParOf" srcId="{2B4C348C-5C73-4561-8B84-AA59BBAD0EF0}" destId="{D14EBFF3-5803-43BD-9903-75058313E9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2A89B0-8549-4FC4-8ACE-829AB006FBDA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648109-B65F-4549-864B-9502E57A6BD7}">
      <dgm:prSet phldrT="[Text]"/>
      <dgm:spPr/>
      <dgm:t>
        <a:bodyPr/>
        <a:lstStyle/>
        <a:p>
          <a:r>
            <a:rPr lang="en-US" dirty="0"/>
            <a:t>NCCD</a:t>
          </a:r>
        </a:p>
      </dgm:t>
    </dgm:pt>
    <dgm:pt modelId="{6E38747B-F19E-48E0-9867-066F68A7155F}" type="parTrans" cxnId="{EC7486EA-3175-4F77-9B82-BBE7944427EE}">
      <dgm:prSet/>
      <dgm:spPr/>
      <dgm:t>
        <a:bodyPr/>
        <a:lstStyle/>
        <a:p>
          <a:endParaRPr lang="en-US"/>
        </a:p>
      </dgm:t>
    </dgm:pt>
    <dgm:pt modelId="{82F2470C-EDD4-4317-ABF9-696963CC2A36}" type="sibTrans" cxnId="{EC7486EA-3175-4F77-9B82-BBE7944427EE}">
      <dgm:prSet/>
      <dgm:spPr/>
      <dgm:t>
        <a:bodyPr/>
        <a:lstStyle/>
        <a:p>
          <a:endParaRPr lang="en-US"/>
        </a:p>
      </dgm:t>
    </dgm:pt>
    <dgm:pt modelId="{4998C549-F21F-4F79-97E1-A2DB12D53615}">
      <dgm:prSet phldrT="[Text]"/>
      <dgm:spPr/>
      <dgm:t>
        <a:bodyPr/>
        <a:lstStyle/>
        <a:p>
          <a:r>
            <a:rPr lang="en-US" dirty="0"/>
            <a:t>Tax Ditch Cost Share (3921)</a:t>
          </a:r>
        </a:p>
      </dgm:t>
    </dgm:pt>
    <dgm:pt modelId="{A283A8AE-FD4C-4DFA-8A60-C96DD9C57A89}" type="parTrans" cxnId="{9E08A2B9-0B92-488B-B913-022BEE733719}">
      <dgm:prSet/>
      <dgm:spPr/>
      <dgm:t>
        <a:bodyPr/>
        <a:lstStyle/>
        <a:p>
          <a:endParaRPr lang="en-US"/>
        </a:p>
      </dgm:t>
    </dgm:pt>
    <dgm:pt modelId="{A74F5480-189E-4B54-A4EA-2F1BFF25C2E9}" type="sibTrans" cxnId="{9E08A2B9-0B92-488B-B913-022BEE733719}">
      <dgm:prSet/>
      <dgm:spPr/>
      <dgm:t>
        <a:bodyPr/>
        <a:lstStyle/>
        <a:p>
          <a:endParaRPr lang="en-US"/>
        </a:p>
      </dgm:t>
    </dgm:pt>
    <dgm:pt modelId="{9201A237-CA99-46AC-9630-345FAAFCB5E3}">
      <dgm:prSet phldrT="[Text]"/>
      <dgm:spPr/>
      <dgm:t>
        <a:bodyPr/>
        <a:lstStyle/>
        <a:p>
          <a:r>
            <a:rPr lang="en-US" dirty="0"/>
            <a:t>SCD</a:t>
          </a:r>
        </a:p>
      </dgm:t>
    </dgm:pt>
    <dgm:pt modelId="{E7C8AD30-1688-4F63-8620-B86FDBC97ED7}" type="parTrans" cxnId="{C8FA7050-43AD-4528-83E5-7B78C7176CB2}">
      <dgm:prSet/>
      <dgm:spPr/>
      <dgm:t>
        <a:bodyPr/>
        <a:lstStyle/>
        <a:p>
          <a:endParaRPr lang="en-US"/>
        </a:p>
      </dgm:t>
    </dgm:pt>
    <dgm:pt modelId="{1019D511-B958-47B5-858C-CF3E1A4D5974}" type="sibTrans" cxnId="{C8FA7050-43AD-4528-83E5-7B78C7176CB2}">
      <dgm:prSet/>
      <dgm:spPr/>
      <dgm:t>
        <a:bodyPr/>
        <a:lstStyle/>
        <a:p>
          <a:endParaRPr lang="en-US"/>
        </a:p>
      </dgm:t>
    </dgm:pt>
    <dgm:pt modelId="{1A7271F6-FF4A-40FF-9AC2-1CD127F977A4}">
      <dgm:prSet phldrT="[Text]"/>
      <dgm:spPr/>
      <dgm:t>
        <a:bodyPr/>
        <a:lstStyle/>
        <a:p>
          <a:r>
            <a:rPr lang="en-US" dirty="0"/>
            <a:t>Tax Ditch Cost Share (3921)</a:t>
          </a:r>
        </a:p>
      </dgm:t>
    </dgm:pt>
    <dgm:pt modelId="{9F15A5F6-5BAC-41C1-9937-D618E8BE05E5}" type="parTrans" cxnId="{1676BEE4-5783-4160-A6CA-BB4131832118}">
      <dgm:prSet/>
      <dgm:spPr/>
      <dgm:t>
        <a:bodyPr/>
        <a:lstStyle/>
        <a:p>
          <a:endParaRPr lang="en-US"/>
        </a:p>
      </dgm:t>
    </dgm:pt>
    <dgm:pt modelId="{292516C7-AB88-4561-9E2B-E3B991256B55}" type="sibTrans" cxnId="{1676BEE4-5783-4160-A6CA-BB4131832118}">
      <dgm:prSet/>
      <dgm:spPr/>
      <dgm:t>
        <a:bodyPr/>
        <a:lstStyle/>
        <a:p>
          <a:endParaRPr lang="en-US"/>
        </a:p>
      </dgm:t>
    </dgm:pt>
    <dgm:pt modelId="{7FA80EC9-BA26-4607-A9F6-B6229210C1AE}">
      <dgm:prSet/>
      <dgm:spPr/>
      <dgm:t>
        <a:bodyPr/>
        <a:lstStyle/>
        <a:p>
          <a:r>
            <a:rPr lang="en-US" dirty="0"/>
            <a:t>KCD</a:t>
          </a:r>
        </a:p>
      </dgm:t>
    </dgm:pt>
    <dgm:pt modelId="{AAC0DAB9-3D6B-4CE3-A044-CDAE7D99789A}" type="parTrans" cxnId="{D2175478-B074-4DE6-A201-314B3122C65F}">
      <dgm:prSet/>
      <dgm:spPr/>
      <dgm:t>
        <a:bodyPr/>
        <a:lstStyle/>
        <a:p>
          <a:endParaRPr lang="en-US"/>
        </a:p>
      </dgm:t>
    </dgm:pt>
    <dgm:pt modelId="{2A0C79E6-1452-414D-AD86-0844BFFAD349}" type="sibTrans" cxnId="{D2175478-B074-4DE6-A201-314B3122C65F}">
      <dgm:prSet/>
      <dgm:spPr/>
      <dgm:t>
        <a:bodyPr/>
        <a:lstStyle/>
        <a:p>
          <a:endParaRPr lang="en-US"/>
        </a:p>
      </dgm:t>
    </dgm:pt>
    <dgm:pt modelId="{C430B701-D38B-462E-B6B2-D02A03CDEA3D}">
      <dgm:prSet/>
      <dgm:spPr/>
      <dgm:t>
        <a:bodyPr/>
        <a:lstStyle/>
        <a:p>
          <a:r>
            <a:rPr lang="en-US" dirty="0"/>
            <a:t>Tax Ditch Cost Share (3921)</a:t>
          </a:r>
        </a:p>
      </dgm:t>
    </dgm:pt>
    <dgm:pt modelId="{5F2405CB-EFE6-4825-B674-E08EB9D22514}" type="parTrans" cxnId="{7CCFD755-C097-404F-A690-0F7EBA361443}">
      <dgm:prSet/>
      <dgm:spPr/>
      <dgm:t>
        <a:bodyPr/>
        <a:lstStyle/>
        <a:p>
          <a:endParaRPr lang="en-US"/>
        </a:p>
      </dgm:t>
    </dgm:pt>
    <dgm:pt modelId="{8736CD72-E808-416D-923F-CF6C083D44FA}" type="sibTrans" cxnId="{7CCFD755-C097-404F-A690-0F7EBA361443}">
      <dgm:prSet/>
      <dgm:spPr/>
      <dgm:t>
        <a:bodyPr/>
        <a:lstStyle/>
        <a:p>
          <a:endParaRPr lang="en-US"/>
        </a:p>
      </dgm:t>
    </dgm:pt>
    <dgm:pt modelId="{B4E47797-C9F4-4BF5-BDF9-8B00DA8DF0B2}">
      <dgm:prSet/>
      <dgm:spPr/>
      <dgm:t>
        <a:bodyPr/>
        <a:lstStyle/>
        <a:p>
          <a:r>
            <a:rPr lang="en-US" dirty="0"/>
            <a:t>Stormwater Maintenance Districts</a:t>
          </a:r>
        </a:p>
      </dgm:t>
    </dgm:pt>
    <dgm:pt modelId="{DEBC6165-00B7-4B31-A97F-AF6A909E3E91}" type="parTrans" cxnId="{A1E1E32B-46A3-4446-803B-78628D7E6677}">
      <dgm:prSet/>
      <dgm:spPr/>
      <dgm:t>
        <a:bodyPr/>
        <a:lstStyle/>
        <a:p>
          <a:endParaRPr lang="en-US"/>
        </a:p>
      </dgm:t>
    </dgm:pt>
    <dgm:pt modelId="{5E475F25-B4A6-4062-9957-0D91B8AB23EF}" type="sibTrans" cxnId="{A1E1E32B-46A3-4446-803B-78628D7E6677}">
      <dgm:prSet/>
      <dgm:spPr/>
      <dgm:t>
        <a:bodyPr/>
        <a:lstStyle/>
        <a:p>
          <a:endParaRPr lang="en-US"/>
        </a:p>
      </dgm:t>
    </dgm:pt>
    <dgm:pt modelId="{DA302D40-9B5B-4BBB-8133-191842B26BE7}">
      <dgm:prSet/>
      <dgm:spPr/>
      <dgm:t>
        <a:bodyPr/>
        <a:lstStyle/>
        <a:p>
          <a:r>
            <a:rPr lang="en-US" dirty="0"/>
            <a:t>On-Farm Drainage Assistance</a:t>
          </a:r>
        </a:p>
      </dgm:t>
    </dgm:pt>
    <dgm:pt modelId="{72031E19-2850-4858-A120-DB0AE906070C}" type="parTrans" cxnId="{3822AE21-F66A-4F12-938F-BA51AAC5A14A}">
      <dgm:prSet/>
      <dgm:spPr/>
      <dgm:t>
        <a:bodyPr/>
        <a:lstStyle/>
        <a:p>
          <a:endParaRPr lang="en-US"/>
        </a:p>
      </dgm:t>
    </dgm:pt>
    <dgm:pt modelId="{B4E83473-5C08-4DA1-BD1F-0618E3882848}" type="sibTrans" cxnId="{3822AE21-F66A-4F12-938F-BA51AAC5A14A}">
      <dgm:prSet/>
      <dgm:spPr/>
      <dgm:t>
        <a:bodyPr/>
        <a:lstStyle/>
        <a:p>
          <a:endParaRPr lang="en-US"/>
        </a:p>
      </dgm:t>
    </dgm:pt>
    <dgm:pt modelId="{FACF74D6-CC76-4742-A4F8-E684B70C6935}">
      <dgm:prSet/>
      <dgm:spPr/>
      <dgm:t>
        <a:bodyPr/>
        <a:lstStyle/>
        <a:p>
          <a:r>
            <a:rPr lang="en-US" dirty="0"/>
            <a:t>Conservation (Ag) Cost Share</a:t>
          </a:r>
        </a:p>
      </dgm:t>
    </dgm:pt>
    <dgm:pt modelId="{6DB9591A-D66F-40AB-99FC-956DC428912A}" type="parTrans" cxnId="{E40FD305-EB43-47A7-B41B-C34463FA6CF6}">
      <dgm:prSet/>
      <dgm:spPr/>
      <dgm:t>
        <a:bodyPr/>
        <a:lstStyle/>
        <a:p>
          <a:endParaRPr lang="en-US"/>
        </a:p>
      </dgm:t>
    </dgm:pt>
    <dgm:pt modelId="{8C6FC87C-55D2-4B69-93F9-7474FFC18F6F}" type="sibTrans" cxnId="{E40FD305-EB43-47A7-B41B-C34463FA6CF6}">
      <dgm:prSet/>
      <dgm:spPr/>
      <dgm:t>
        <a:bodyPr/>
        <a:lstStyle/>
        <a:p>
          <a:endParaRPr lang="en-US"/>
        </a:p>
      </dgm:t>
    </dgm:pt>
    <dgm:pt modelId="{F300FC85-85ED-447A-88C5-B5E16289A562}">
      <dgm:prSet phldrT="[Text]"/>
      <dgm:spPr/>
      <dgm:t>
        <a:bodyPr/>
        <a:lstStyle/>
        <a:p>
          <a:r>
            <a:rPr lang="en-US" dirty="0"/>
            <a:t>Conservation Cost Share, including:</a:t>
          </a:r>
        </a:p>
      </dgm:t>
    </dgm:pt>
    <dgm:pt modelId="{AE8A085D-D6E0-4941-8E31-1C2BCBD27785}" type="parTrans" cxnId="{B730AEF2-21FE-4122-8BD6-502301068891}">
      <dgm:prSet/>
      <dgm:spPr/>
      <dgm:t>
        <a:bodyPr/>
        <a:lstStyle/>
        <a:p>
          <a:endParaRPr lang="en-US"/>
        </a:p>
      </dgm:t>
    </dgm:pt>
    <dgm:pt modelId="{F6BA3172-340E-4274-A19B-E5F12F26FEDD}" type="sibTrans" cxnId="{B730AEF2-21FE-4122-8BD6-502301068891}">
      <dgm:prSet/>
      <dgm:spPr/>
      <dgm:t>
        <a:bodyPr/>
        <a:lstStyle/>
        <a:p>
          <a:endParaRPr lang="en-US"/>
        </a:p>
      </dgm:t>
    </dgm:pt>
    <dgm:pt modelId="{48F0ED83-B319-4963-81EF-08642AD06085}">
      <dgm:prSet phldrT="[Text]"/>
      <dgm:spPr/>
      <dgm:t>
        <a:bodyPr/>
        <a:lstStyle/>
        <a:p>
          <a:r>
            <a:rPr lang="en-US" dirty="0"/>
            <a:t>Ag – Traditional and Urban</a:t>
          </a:r>
        </a:p>
      </dgm:t>
    </dgm:pt>
    <dgm:pt modelId="{A1744687-AA13-4CCC-AFAE-9E5CF86889AD}" type="parTrans" cxnId="{E7AB3153-BDB3-407D-A2A3-99D7F5BE80B2}">
      <dgm:prSet/>
      <dgm:spPr/>
      <dgm:t>
        <a:bodyPr/>
        <a:lstStyle/>
        <a:p>
          <a:endParaRPr lang="en-US"/>
        </a:p>
      </dgm:t>
    </dgm:pt>
    <dgm:pt modelId="{97B3BE12-1DB7-4D71-A847-8B07AE4DC6C2}" type="sibTrans" cxnId="{E7AB3153-BDB3-407D-A2A3-99D7F5BE80B2}">
      <dgm:prSet/>
      <dgm:spPr/>
      <dgm:t>
        <a:bodyPr/>
        <a:lstStyle/>
        <a:p>
          <a:endParaRPr lang="en-US"/>
        </a:p>
      </dgm:t>
    </dgm:pt>
    <dgm:pt modelId="{4A0D2785-7B3F-4705-BA9D-FDD52F927B33}">
      <dgm:prSet phldrT="[Text]"/>
      <dgm:spPr/>
      <dgm:t>
        <a:bodyPr/>
        <a:lstStyle/>
        <a:p>
          <a:r>
            <a:rPr lang="en-US" dirty="0"/>
            <a:t>Urban\Suburban</a:t>
          </a:r>
        </a:p>
      </dgm:t>
    </dgm:pt>
    <dgm:pt modelId="{CEB29873-16FA-48A3-B1C7-8D87DCC1DDB6}" type="parTrans" cxnId="{9DA50606-967E-4949-A0F3-CC6E3B4EE0C4}">
      <dgm:prSet/>
      <dgm:spPr/>
      <dgm:t>
        <a:bodyPr/>
        <a:lstStyle/>
        <a:p>
          <a:endParaRPr lang="en-US"/>
        </a:p>
      </dgm:t>
    </dgm:pt>
    <dgm:pt modelId="{2F42D335-46D6-4837-AF96-28D9D8B2AFB6}" type="sibTrans" cxnId="{9DA50606-967E-4949-A0F3-CC6E3B4EE0C4}">
      <dgm:prSet/>
      <dgm:spPr/>
      <dgm:t>
        <a:bodyPr/>
        <a:lstStyle/>
        <a:p>
          <a:endParaRPr lang="en-US"/>
        </a:p>
      </dgm:t>
    </dgm:pt>
    <dgm:pt modelId="{4F3E8559-A082-4EA6-86F8-4369B52C1F3E}">
      <dgm:prSet/>
      <dgm:spPr/>
      <dgm:t>
        <a:bodyPr/>
        <a:lstStyle/>
        <a:p>
          <a:r>
            <a:rPr lang="en-US"/>
            <a:t>Sussex County Drainage Cost Share Program</a:t>
          </a:r>
          <a:endParaRPr lang="en-US" dirty="0"/>
        </a:p>
      </dgm:t>
    </dgm:pt>
    <dgm:pt modelId="{16B46942-CC9F-442A-9D9A-D4451D02D408}" type="parTrans" cxnId="{8A08E0F8-88D3-411D-A04B-1BC6CA84CF2F}">
      <dgm:prSet/>
      <dgm:spPr/>
      <dgm:t>
        <a:bodyPr/>
        <a:lstStyle/>
        <a:p>
          <a:endParaRPr lang="en-US"/>
        </a:p>
      </dgm:t>
    </dgm:pt>
    <dgm:pt modelId="{06659B57-6389-4B16-BA5D-40A467C2FB71}" type="sibTrans" cxnId="{8A08E0F8-88D3-411D-A04B-1BC6CA84CF2F}">
      <dgm:prSet/>
      <dgm:spPr/>
      <dgm:t>
        <a:bodyPr/>
        <a:lstStyle/>
        <a:p>
          <a:endParaRPr lang="en-US"/>
        </a:p>
      </dgm:t>
    </dgm:pt>
    <dgm:pt modelId="{10C6F452-6733-45FB-BCDA-79E6F4C113F9}">
      <dgm:prSet/>
      <dgm:spPr/>
      <dgm:t>
        <a:bodyPr/>
        <a:lstStyle/>
        <a:p>
          <a:r>
            <a:rPr lang="en-US" dirty="0"/>
            <a:t>On-Farm Drainage Assistance</a:t>
          </a:r>
        </a:p>
      </dgm:t>
    </dgm:pt>
    <dgm:pt modelId="{DE5374E7-305F-4AFD-B860-5B88041D0481}" type="parTrans" cxnId="{517952D1-2182-4CD1-99AB-1CE6361D56A1}">
      <dgm:prSet/>
      <dgm:spPr/>
      <dgm:t>
        <a:bodyPr/>
        <a:lstStyle/>
        <a:p>
          <a:endParaRPr lang="en-US"/>
        </a:p>
      </dgm:t>
    </dgm:pt>
    <dgm:pt modelId="{A03E22B1-4A14-4BA5-8AC7-943DF31D8CE7}" type="sibTrans" cxnId="{517952D1-2182-4CD1-99AB-1CE6361D56A1}">
      <dgm:prSet/>
      <dgm:spPr/>
      <dgm:t>
        <a:bodyPr/>
        <a:lstStyle/>
        <a:p>
          <a:endParaRPr lang="en-US"/>
        </a:p>
      </dgm:t>
    </dgm:pt>
    <dgm:pt modelId="{3CDB4E71-D89A-4EE8-987B-D91DED0F03E1}">
      <dgm:prSet/>
      <dgm:spPr/>
      <dgm:t>
        <a:bodyPr/>
        <a:lstStyle/>
        <a:p>
          <a:r>
            <a:rPr lang="en-US" dirty="0"/>
            <a:t>Conservation (Ag) Cost Share</a:t>
          </a:r>
        </a:p>
      </dgm:t>
    </dgm:pt>
    <dgm:pt modelId="{3FB1A78C-1A7F-4456-8F74-702226B702F8}" type="parTrans" cxnId="{F233E9B2-73C1-4CDA-AEFF-34E0DA9A78B8}">
      <dgm:prSet/>
      <dgm:spPr/>
      <dgm:t>
        <a:bodyPr/>
        <a:lstStyle/>
        <a:p>
          <a:endParaRPr lang="en-US"/>
        </a:p>
      </dgm:t>
    </dgm:pt>
    <dgm:pt modelId="{2D0BF6FD-D59B-47FB-9116-D2077E283074}" type="sibTrans" cxnId="{F233E9B2-73C1-4CDA-AEFF-34E0DA9A78B8}">
      <dgm:prSet/>
      <dgm:spPr/>
      <dgm:t>
        <a:bodyPr/>
        <a:lstStyle/>
        <a:p>
          <a:endParaRPr lang="en-US"/>
        </a:p>
      </dgm:t>
    </dgm:pt>
    <dgm:pt modelId="{F4D832F2-74D0-4FAE-8A31-548936F8C7EF}">
      <dgm:prSet/>
      <dgm:spPr/>
      <dgm:t>
        <a:bodyPr/>
        <a:lstStyle/>
        <a:p>
          <a:r>
            <a:rPr lang="en-US" dirty="0"/>
            <a:t>DNREC</a:t>
          </a:r>
        </a:p>
      </dgm:t>
    </dgm:pt>
    <dgm:pt modelId="{034FD0CC-9BDC-4397-98BD-614258DA1090}" type="parTrans" cxnId="{7B5679AA-6AB9-4D60-B789-7722A048C988}">
      <dgm:prSet/>
      <dgm:spPr/>
      <dgm:t>
        <a:bodyPr/>
        <a:lstStyle/>
        <a:p>
          <a:endParaRPr lang="en-US"/>
        </a:p>
      </dgm:t>
    </dgm:pt>
    <dgm:pt modelId="{9BDDD99D-4535-464F-9381-9FDA8FFB9D9C}" type="sibTrans" cxnId="{7B5679AA-6AB9-4D60-B789-7722A048C988}">
      <dgm:prSet/>
      <dgm:spPr/>
      <dgm:t>
        <a:bodyPr/>
        <a:lstStyle/>
        <a:p>
          <a:endParaRPr lang="en-US"/>
        </a:p>
      </dgm:t>
    </dgm:pt>
    <dgm:pt modelId="{25A942DF-A240-436F-8769-46113EDFF21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Tax Ditch administrative and technical assistance </a:t>
          </a:r>
          <a:endParaRPr lang="en-US" dirty="0"/>
        </a:p>
      </dgm:t>
    </dgm:pt>
    <dgm:pt modelId="{556688CF-5308-4C6D-B5FF-61E9CC57565C}" type="parTrans" cxnId="{F865E27F-DDAA-4BDF-8DDE-F93893E040C0}">
      <dgm:prSet/>
      <dgm:spPr/>
      <dgm:t>
        <a:bodyPr/>
        <a:lstStyle/>
        <a:p>
          <a:endParaRPr lang="en-US"/>
        </a:p>
      </dgm:t>
    </dgm:pt>
    <dgm:pt modelId="{561735C8-0710-498A-813F-33E6AD3CA78D}" type="sibTrans" cxnId="{F865E27F-DDAA-4BDF-8DDE-F93893E040C0}">
      <dgm:prSet/>
      <dgm:spPr/>
      <dgm:t>
        <a:bodyPr/>
        <a:lstStyle/>
        <a:p>
          <a:endParaRPr lang="en-US"/>
        </a:p>
      </dgm:t>
    </dgm:pt>
    <dgm:pt modelId="{23D4C915-5AB2-4B1E-8A83-4AF3F632819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/>
            <a:t>Administer the Drainage hotline </a:t>
          </a:r>
        </a:p>
      </dgm:t>
    </dgm:pt>
    <dgm:pt modelId="{67BD3773-2118-4E3F-B896-687078563EA9}" type="parTrans" cxnId="{63F8AAD6-22AE-4120-85C6-9FAE9505EDC2}">
      <dgm:prSet/>
      <dgm:spPr/>
      <dgm:t>
        <a:bodyPr/>
        <a:lstStyle/>
        <a:p>
          <a:endParaRPr lang="en-US"/>
        </a:p>
      </dgm:t>
    </dgm:pt>
    <dgm:pt modelId="{82839121-81EC-418F-A447-1A1F5F6EA9A7}" type="sibTrans" cxnId="{63F8AAD6-22AE-4120-85C6-9FAE9505EDC2}">
      <dgm:prSet/>
      <dgm:spPr/>
      <dgm:t>
        <a:bodyPr/>
        <a:lstStyle/>
        <a:p>
          <a:endParaRPr lang="en-US"/>
        </a:p>
      </dgm:t>
    </dgm:pt>
    <dgm:pt modelId="{EC9D7076-11DD-43E3-BE78-1AD0C1B3271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/>
            <a:t>Administer RCD funding  </a:t>
          </a:r>
        </a:p>
      </dgm:t>
    </dgm:pt>
    <dgm:pt modelId="{86F2524D-2455-4AA3-BFB2-C82E5C44B6EC}" type="parTrans" cxnId="{2021AA7F-5104-4C5B-93EB-6C4CA671CB05}">
      <dgm:prSet/>
      <dgm:spPr/>
      <dgm:t>
        <a:bodyPr/>
        <a:lstStyle/>
        <a:p>
          <a:endParaRPr lang="en-US"/>
        </a:p>
      </dgm:t>
    </dgm:pt>
    <dgm:pt modelId="{8C5A6E93-E28B-49F3-96A1-AAE80FE9A9CA}" type="sibTrans" cxnId="{2021AA7F-5104-4C5B-93EB-6C4CA671CB05}">
      <dgm:prSet/>
      <dgm:spPr/>
      <dgm:t>
        <a:bodyPr/>
        <a:lstStyle/>
        <a:p>
          <a:endParaRPr lang="en-US"/>
        </a:p>
      </dgm:t>
    </dgm:pt>
    <dgm:pt modelId="{8689F441-8F0C-4228-AF66-08F4B43B950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Maintain RCD list </a:t>
          </a:r>
        </a:p>
      </dgm:t>
    </dgm:pt>
    <dgm:pt modelId="{2A1E614D-9136-4E4E-BDDE-986BDA2E30A3}" type="parTrans" cxnId="{57159FAF-29D0-4B29-9CF3-389970630BB2}">
      <dgm:prSet/>
      <dgm:spPr/>
      <dgm:t>
        <a:bodyPr/>
        <a:lstStyle/>
        <a:p>
          <a:endParaRPr lang="en-US"/>
        </a:p>
      </dgm:t>
    </dgm:pt>
    <dgm:pt modelId="{6B1483FA-58FC-4C9E-BEF8-5B64FA8571DE}" type="sibTrans" cxnId="{57159FAF-29D0-4B29-9CF3-389970630BB2}">
      <dgm:prSet/>
      <dgm:spPr/>
      <dgm:t>
        <a:bodyPr/>
        <a:lstStyle/>
        <a:p>
          <a:endParaRPr lang="en-US"/>
        </a:p>
      </dgm:t>
    </dgm:pt>
    <dgm:pt modelId="{EF5384CA-A0E4-44DA-8EA7-17018889E35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/>
            <a:t>Maintain VOP crew</a:t>
          </a:r>
        </a:p>
      </dgm:t>
    </dgm:pt>
    <dgm:pt modelId="{BBC1ADE3-06F0-4A8A-91E8-6663299A3F20}" type="parTrans" cxnId="{4BEB0B84-5AF8-4631-82A2-FAF033D7B7E0}">
      <dgm:prSet/>
      <dgm:spPr/>
      <dgm:t>
        <a:bodyPr/>
        <a:lstStyle/>
        <a:p>
          <a:endParaRPr lang="en-US"/>
        </a:p>
      </dgm:t>
    </dgm:pt>
    <dgm:pt modelId="{D0228B3A-C852-4320-9FC8-836462175FDD}" type="sibTrans" cxnId="{4BEB0B84-5AF8-4631-82A2-FAF033D7B7E0}">
      <dgm:prSet/>
      <dgm:spPr/>
      <dgm:t>
        <a:bodyPr/>
        <a:lstStyle/>
        <a:p>
          <a:endParaRPr lang="en-US"/>
        </a:p>
      </dgm:t>
    </dgm:pt>
    <dgm:pt modelId="{530EBDD8-C7E3-4141-933A-64568BF66BD4}" type="pres">
      <dgm:prSet presAssocID="{FC2A89B0-8549-4FC4-8ACE-829AB006FBDA}" presName="Name0" presStyleCnt="0">
        <dgm:presLayoutVars>
          <dgm:dir/>
          <dgm:animLvl val="lvl"/>
          <dgm:resizeHandles val="exact"/>
        </dgm:presLayoutVars>
      </dgm:prSet>
      <dgm:spPr/>
    </dgm:pt>
    <dgm:pt modelId="{86360301-0B17-4395-91FA-3CAF3B372DD5}" type="pres">
      <dgm:prSet presAssocID="{E1648109-B65F-4549-864B-9502E57A6BD7}" presName="linNode" presStyleCnt="0"/>
      <dgm:spPr/>
    </dgm:pt>
    <dgm:pt modelId="{CE4761A0-06A0-40F0-8EE5-91DAC669401F}" type="pres">
      <dgm:prSet presAssocID="{E1648109-B65F-4549-864B-9502E57A6BD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4DD19E9-8B3B-4DCD-8C45-7944FAB35052}" type="pres">
      <dgm:prSet presAssocID="{E1648109-B65F-4549-864B-9502E57A6BD7}" presName="descendantText" presStyleLbl="alignAccFollowNode1" presStyleIdx="0" presStyleCnt="4">
        <dgm:presLayoutVars>
          <dgm:bulletEnabled val="1"/>
        </dgm:presLayoutVars>
      </dgm:prSet>
      <dgm:spPr/>
    </dgm:pt>
    <dgm:pt modelId="{2CD8366D-D771-49A8-B6E1-9F1596F7D2DA}" type="pres">
      <dgm:prSet presAssocID="{82F2470C-EDD4-4317-ABF9-696963CC2A36}" presName="sp" presStyleCnt="0"/>
      <dgm:spPr/>
    </dgm:pt>
    <dgm:pt modelId="{2910CC49-9C45-47E1-9655-DBA9F0506198}" type="pres">
      <dgm:prSet presAssocID="{7FA80EC9-BA26-4607-A9F6-B6229210C1AE}" presName="linNode" presStyleCnt="0"/>
      <dgm:spPr/>
    </dgm:pt>
    <dgm:pt modelId="{01DE0A35-A01D-44B8-86B7-8B13BEA7C374}" type="pres">
      <dgm:prSet presAssocID="{7FA80EC9-BA26-4607-A9F6-B6229210C1A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A3AB386-C65B-4173-9145-3A6954A9D897}" type="pres">
      <dgm:prSet presAssocID="{7FA80EC9-BA26-4607-A9F6-B6229210C1AE}" presName="descendantText" presStyleLbl="alignAccFollowNode1" presStyleIdx="1" presStyleCnt="4">
        <dgm:presLayoutVars>
          <dgm:bulletEnabled val="1"/>
        </dgm:presLayoutVars>
      </dgm:prSet>
      <dgm:spPr/>
    </dgm:pt>
    <dgm:pt modelId="{0A1964B0-F525-429D-A362-C6F116D88CCC}" type="pres">
      <dgm:prSet presAssocID="{2A0C79E6-1452-414D-AD86-0844BFFAD349}" presName="sp" presStyleCnt="0"/>
      <dgm:spPr/>
    </dgm:pt>
    <dgm:pt modelId="{2B4C348C-5C73-4561-8B84-AA59BBAD0EF0}" type="pres">
      <dgm:prSet presAssocID="{9201A237-CA99-46AC-9630-345FAAFCB5E3}" presName="linNode" presStyleCnt="0"/>
      <dgm:spPr/>
    </dgm:pt>
    <dgm:pt modelId="{4C46621C-FE68-45D2-B6DE-F2429860BFF5}" type="pres">
      <dgm:prSet presAssocID="{9201A237-CA99-46AC-9630-345FAAFCB5E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14EBFF3-5803-43BD-9903-75058313E9CA}" type="pres">
      <dgm:prSet presAssocID="{9201A237-CA99-46AC-9630-345FAAFCB5E3}" presName="descendantText" presStyleLbl="alignAccFollowNode1" presStyleIdx="2" presStyleCnt="4">
        <dgm:presLayoutVars>
          <dgm:bulletEnabled val="1"/>
        </dgm:presLayoutVars>
      </dgm:prSet>
      <dgm:spPr/>
    </dgm:pt>
    <dgm:pt modelId="{76C50347-2C36-4944-9DC7-550E6BBC3765}" type="pres">
      <dgm:prSet presAssocID="{1019D511-B958-47B5-858C-CF3E1A4D5974}" presName="sp" presStyleCnt="0"/>
      <dgm:spPr/>
    </dgm:pt>
    <dgm:pt modelId="{BEB4F9C1-BD24-4743-A970-8141B723FF4E}" type="pres">
      <dgm:prSet presAssocID="{F4D832F2-74D0-4FAE-8A31-548936F8C7EF}" presName="linNode" presStyleCnt="0"/>
      <dgm:spPr/>
    </dgm:pt>
    <dgm:pt modelId="{E0B714F4-2153-4F51-9F69-9DEC3FE9754C}" type="pres">
      <dgm:prSet presAssocID="{F4D832F2-74D0-4FAE-8A31-548936F8C7E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2AE6EBB-D490-4CE0-BF42-D4ED72ED0E6E}" type="pres">
      <dgm:prSet presAssocID="{F4D832F2-74D0-4FAE-8A31-548936F8C7E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E40FD305-EB43-47A7-B41B-C34463FA6CF6}" srcId="{7FA80EC9-BA26-4607-A9F6-B6229210C1AE}" destId="{FACF74D6-CC76-4742-A4F8-E684B70C6935}" srcOrd="3" destOrd="0" parTransId="{6DB9591A-D66F-40AB-99FC-956DC428912A}" sibTransId="{8C6FC87C-55D2-4B69-93F9-7474FFC18F6F}"/>
    <dgm:cxn modelId="{9DA50606-967E-4949-A0F3-CC6E3B4EE0C4}" srcId="{F300FC85-85ED-447A-88C5-B5E16289A562}" destId="{4A0D2785-7B3F-4705-BA9D-FDD52F927B33}" srcOrd="1" destOrd="0" parTransId="{CEB29873-16FA-48A3-B1C7-8D87DCC1DDB6}" sibTransId="{2F42D335-46D6-4837-AF96-28D9D8B2AFB6}"/>
    <dgm:cxn modelId="{EC6BC207-5850-4F97-A284-66ADEAFEB90D}" type="presOf" srcId="{FACF74D6-CC76-4742-A4F8-E684B70C6935}" destId="{EA3AB386-C65B-4173-9145-3A6954A9D897}" srcOrd="0" destOrd="3" presId="urn:microsoft.com/office/officeart/2005/8/layout/vList5"/>
    <dgm:cxn modelId="{0C09EB07-5B5F-4BFE-9CD2-74D5C8CA964E}" type="presOf" srcId="{EC9D7076-11DD-43E3-BE78-1AD0C1B32717}" destId="{22AE6EBB-D490-4CE0-BF42-D4ED72ED0E6E}" srcOrd="0" destOrd="2" presId="urn:microsoft.com/office/officeart/2005/8/layout/vList5"/>
    <dgm:cxn modelId="{6116971D-441B-4848-B8FC-B5CC35CC3F30}" type="presOf" srcId="{F4D832F2-74D0-4FAE-8A31-548936F8C7EF}" destId="{E0B714F4-2153-4F51-9F69-9DEC3FE9754C}" srcOrd="0" destOrd="0" presId="urn:microsoft.com/office/officeart/2005/8/layout/vList5"/>
    <dgm:cxn modelId="{3822AE21-F66A-4F12-938F-BA51AAC5A14A}" srcId="{7FA80EC9-BA26-4607-A9F6-B6229210C1AE}" destId="{DA302D40-9B5B-4BBB-8133-191842B26BE7}" srcOrd="2" destOrd="0" parTransId="{72031E19-2850-4858-A120-DB0AE906070C}" sibTransId="{B4E83473-5C08-4DA1-BD1F-0618E3882848}"/>
    <dgm:cxn modelId="{662E1922-EA97-44DE-8DB4-70C409D0753A}" type="presOf" srcId="{1A7271F6-FF4A-40FF-9AC2-1CD127F977A4}" destId="{D14EBFF3-5803-43BD-9903-75058313E9CA}" srcOrd="0" destOrd="0" presId="urn:microsoft.com/office/officeart/2005/8/layout/vList5"/>
    <dgm:cxn modelId="{A1E1E32B-46A3-4446-803B-78628D7E6677}" srcId="{7FA80EC9-BA26-4607-A9F6-B6229210C1AE}" destId="{B4E47797-C9F4-4BF5-BDF9-8B00DA8DF0B2}" srcOrd="1" destOrd="0" parTransId="{DEBC6165-00B7-4B31-A97F-AF6A909E3E91}" sibTransId="{5E475F25-B4A6-4062-9957-0D91B8AB23EF}"/>
    <dgm:cxn modelId="{9553E337-F096-40A0-A676-15720664E97C}" type="presOf" srcId="{B4E47797-C9F4-4BF5-BDF9-8B00DA8DF0B2}" destId="{EA3AB386-C65B-4173-9145-3A6954A9D897}" srcOrd="0" destOrd="1" presId="urn:microsoft.com/office/officeart/2005/8/layout/vList5"/>
    <dgm:cxn modelId="{39C6CA40-62B5-43A3-830D-2498C24AFA64}" type="presOf" srcId="{C430B701-D38B-462E-B6B2-D02A03CDEA3D}" destId="{EA3AB386-C65B-4173-9145-3A6954A9D897}" srcOrd="0" destOrd="0" presId="urn:microsoft.com/office/officeart/2005/8/layout/vList5"/>
    <dgm:cxn modelId="{1830875C-5DF0-4159-911E-832E7A67FD73}" type="presOf" srcId="{4A0D2785-7B3F-4705-BA9D-FDD52F927B33}" destId="{44DD19E9-8B3B-4DCD-8C45-7944FAB35052}" srcOrd="0" destOrd="3" presId="urn:microsoft.com/office/officeart/2005/8/layout/vList5"/>
    <dgm:cxn modelId="{6FBFC45F-C8BF-45A6-AE5E-737602C16314}" type="presOf" srcId="{48F0ED83-B319-4963-81EF-08642AD06085}" destId="{44DD19E9-8B3B-4DCD-8C45-7944FAB35052}" srcOrd="0" destOrd="2" presId="urn:microsoft.com/office/officeart/2005/8/layout/vList5"/>
    <dgm:cxn modelId="{1A7DBF41-5ED5-418F-9530-2E2A29BD2CEC}" type="presOf" srcId="{3CDB4E71-D89A-4EE8-987B-D91DED0F03E1}" destId="{D14EBFF3-5803-43BD-9903-75058313E9CA}" srcOrd="0" destOrd="3" presId="urn:microsoft.com/office/officeart/2005/8/layout/vList5"/>
    <dgm:cxn modelId="{BB87C642-950A-4B66-8D9C-1EE2EDE9AF69}" type="presOf" srcId="{9201A237-CA99-46AC-9630-345FAAFCB5E3}" destId="{4C46621C-FE68-45D2-B6DE-F2429860BFF5}" srcOrd="0" destOrd="0" presId="urn:microsoft.com/office/officeart/2005/8/layout/vList5"/>
    <dgm:cxn modelId="{B19BA46A-6657-4457-A3D3-5FE86D24A37B}" type="presOf" srcId="{23D4C915-5AB2-4B1E-8A83-4AF3F6328194}" destId="{22AE6EBB-D490-4CE0-BF42-D4ED72ED0E6E}" srcOrd="0" destOrd="1" presId="urn:microsoft.com/office/officeart/2005/8/layout/vList5"/>
    <dgm:cxn modelId="{C8FA7050-43AD-4528-83E5-7B78C7176CB2}" srcId="{FC2A89B0-8549-4FC4-8ACE-829AB006FBDA}" destId="{9201A237-CA99-46AC-9630-345FAAFCB5E3}" srcOrd="2" destOrd="0" parTransId="{E7C8AD30-1688-4F63-8620-B86FDBC97ED7}" sibTransId="{1019D511-B958-47B5-858C-CF3E1A4D5974}"/>
    <dgm:cxn modelId="{E7AB3153-BDB3-407D-A2A3-99D7F5BE80B2}" srcId="{F300FC85-85ED-447A-88C5-B5E16289A562}" destId="{48F0ED83-B319-4963-81EF-08642AD06085}" srcOrd="0" destOrd="0" parTransId="{A1744687-AA13-4CCC-AFAE-9E5CF86889AD}" sibTransId="{97B3BE12-1DB7-4D71-A847-8B07AE4DC6C2}"/>
    <dgm:cxn modelId="{A687DA53-EB18-4B07-BD33-EFE96DF9845E}" type="presOf" srcId="{E1648109-B65F-4549-864B-9502E57A6BD7}" destId="{CE4761A0-06A0-40F0-8EE5-91DAC669401F}" srcOrd="0" destOrd="0" presId="urn:microsoft.com/office/officeart/2005/8/layout/vList5"/>
    <dgm:cxn modelId="{7CCFD755-C097-404F-A690-0F7EBA361443}" srcId="{7FA80EC9-BA26-4607-A9F6-B6229210C1AE}" destId="{C430B701-D38B-462E-B6B2-D02A03CDEA3D}" srcOrd="0" destOrd="0" parTransId="{5F2405CB-EFE6-4825-B674-E08EB9D22514}" sibTransId="{8736CD72-E808-416D-923F-CF6C083D44FA}"/>
    <dgm:cxn modelId="{F27CBF77-E519-4B9E-9324-CAC902C63A95}" type="presOf" srcId="{4998C549-F21F-4F79-97E1-A2DB12D53615}" destId="{44DD19E9-8B3B-4DCD-8C45-7944FAB35052}" srcOrd="0" destOrd="0" presId="urn:microsoft.com/office/officeart/2005/8/layout/vList5"/>
    <dgm:cxn modelId="{D2175478-B074-4DE6-A201-314B3122C65F}" srcId="{FC2A89B0-8549-4FC4-8ACE-829AB006FBDA}" destId="{7FA80EC9-BA26-4607-A9F6-B6229210C1AE}" srcOrd="1" destOrd="0" parTransId="{AAC0DAB9-3D6B-4CE3-A044-CDAE7D99789A}" sibTransId="{2A0C79E6-1452-414D-AD86-0844BFFAD349}"/>
    <dgm:cxn modelId="{ED22565A-55F8-4534-BC47-36539DAEB967}" type="presOf" srcId="{DA302D40-9B5B-4BBB-8133-191842B26BE7}" destId="{EA3AB386-C65B-4173-9145-3A6954A9D897}" srcOrd="0" destOrd="2" presId="urn:microsoft.com/office/officeart/2005/8/layout/vList5"/>
    <dgm:cxn modelId="{2021AA7F-5104-4C5B-93EB-6C4CA671CB05}" srcId="{F4D832F2-74D0-4FAE-8A31-548936F8C7EF}" destId="{EC9D7076-11DD-43E3-BE78-1AD0C1B32717}" srcOrd="2" destOrd="0" parTransId="{86F2524D-2455-4AA3-BFB2-C82E5C44B6EC}" sibTransId="{8C5A6E93-E28B-49F3-96A1-AAE80FE9A9CA}"/>
    <dgm:cxn modelId="{F865E27F-DDAA-4BDF-8DDE-F93893E040C0}" srcId="{F4D832F2-74D0-4FAE-8A31-548936F8C7EF}" destId="{25A942DF-A240-436F-8769-46113EDFF21C}" srcOrd="0" destOrd="0" parTransId="{556688CF-5308-4C6D-B5FF-61E9CC57565C}" sibTransId="{561735C8-0710-498A-813F-33E6AD3CA78D}"/>
    <dgm:cxn modelId="{4BEB0B84-5AF8-4631-82A2-FAF033D7B7E0}" srcId="{F4D832F2-74D0-4FAE-8A31-548936F8C7EF}" destId="{EF5384CA-A0E4-44DA-8EA7-17018889E35F}" srcOrd="4" destOrd="0" parTransId="{BBC1ADE3-06F0-4A8A-91E8-6663299A3F20}" sibTransId="{D0228B3A-C852-4320-9FC8-836462175FDD}"/>
    <dgm:cxn modelId="{72042F89-6F27-4A0C-BF1F-E34CAACB5302}" type="presOf" srcId="{25A942DF-A240-436F-8769-46113EDFF21C}" destId="{22AE6EBB-D490-4CE0-BF42-D4ED72ED0E6E}" srcOrd="0" destOrd="0" presId="urn:microsoft.com/office/officeart/2005/8/layout/vList5"/>
    <dgm:cxn modelId="{4EA4938D-8C4B-4998-A50E-6B5C948AC586}" type="presOf" srcId="{8689F441-8F0C-4228-AF66-08F4B43B9500}" destId="{22AE6EBB-D490-4CE0-BF42-D4ED72ED0E6E}" srcOrd="0" destOrd="3" presId="urn:microsoft.com/office/officeart/2005/8/layout/vList5"/>
    <dgm:cxn modelId="{454E8F98-EC46-4B22-998B-484BCD85661C}" type="presOf" srcId="{7FA80EC9-BA26-4607-A9F6-B6229210C1AE}" destId="{01DE0A35-A01D-44B8-86B7-8B13BEA7C374}" srcOrd="0" destOrd="0" presId="urn:microsoft.com/office/officeart/2005/8/layout/vList5"/>
    <dgm:cxn modelId="{47E464A3-CBB2-4DA1-8785-1F2C2209CF2F}" type="presOf" srcId="{10C6F452-6733-45FB-BCDA-79E6F4C113F9}" destId="{D14EBFF3-5803-43BD-9903-75058313E9CA}" srcOrd="0" destOrd="2" presId="urn:microsoft.com/office/officeart/2005/8/layout/vList5"/>
    <dgm:cxn modelId="{7B5679AA-6AB9-4D60-B789-7722A048C988}" srcId="{FC2A89B0-8549-4FC4-8ACE-829AB006FBDA}" destId="{F4D832F2-74D0-4FAE-8A31-548936F8C7EF}" srcOrd="3" destOrd="0" parTransId="{034FD0CC-9BDC-4397-98BD-614258DA1090}" sibTransId="{9BDDD99D-4535-464F-9381-9FDA8FFB9D9C}"/>
    <dgm:cxn modelId="{57159FAF-29D0-4B29-9CF3-389970630BB2}" srcId="{F4D832F2-74D0-4FAE-8A31-548936F8C7EF}" destId="{8689F441-8F0C-4228-AF66-08F4B43B9500}" srcOrd="3" destOrd="0" parTransId="{2A1E614D-9136-4E4E-BDDE-986BDA2E30A3}" sibTransId="{6B1483FA-58FC-4C9E-BEF8-5B64FA8571DE}"/>
    <dgm:cxn modelId="{F233E9B2-73C1-4CDA-AEFF-34E0DA9A78B8}" srcId="{9201A237-CA99-46AC-9630-345FAAFCB5E3}" destId="{3CDB4E71-D89A-4EE8-987B-D91DED0F03E1}" srcOrd="3" destOrd="0" parTransId="{3FB1A78C-1A7F-4456-8F74-702226B702F8}" sibTransId="{2D0BF6FD-D59B-47FB-9116-D2077E283074}"/>
    <dgm:cxn modelId="{9E08A2B9-0B92-488B-B913-022BEE733719}" srcId="{E1648109-B65F-4549-864B-9502E57A6BD7}" destId="{4998C549-F21F-4F79-97E1-A2DB12D53615}" srcOrd="0" destOrd="0" parTransId="{A283A8AE-FD4C-4DFA-8A60-C96DD9C57A89}" sibTransId="{A74F5480-189E-4B54-A4EA-2F1BFF25C2E9}"/>
    <dgm:cxn modelId="{AFFC74CD-9711-4D15-B9A5-30FD3A50F3BC}" type="presOf" srcId="{FC2A89B0-8549-4FC4-8ACE-829AB006FBDA}" destId="{530EBDD8-C7E3-4141-933A-64568BF66BD4}" srcOrd="0" destOrd="0" presId="urn:microsoft.com/office/officeart/2005/8/layout/vList5"/>
    <dgm:cxn modelId="{517952D1-2182-4CD1-99AB-1CE6361D56A1}" srcId="{9201A237-CA99-46AC-9630-345FAAFCB5E3}" destId="{10C6F452-6733-45FB-BCDA-79E6F4C113F9}" srcOrd="2" destOrd="0" parTransId="{DE5374E7-305F-4AFD-B860-5B88041D0481}" sibTransId="{A03E22B1-4A14-4BA5-8AC7-943DF31D8CE7}"/>
    <dgm:cxn modelId="{63F8AAD6-22AE-4120-85C6-9FAE9505EDC2}" srcId="{F4D832F2-74D0-4FAE-8A31-548936F8C7EF}" destId="{23D4C915-5AB2-4B1E-8A83-4AF3F6328194}" srcOrd="1" destOrd="0" parTransId="{67BD3773-2118-4E3F-B896-687078563EA9}" sibTransId="{82839121-81EC-418F-A447-1A1F5F6EA9A7}"/>
    <dgm:cxn modelId="{4279F6E1-E0F7-4651-9453-F4675B2574FD}" type="presOf" srcId="{F300FC85-85ED-447A-88C5-B5E16289A562}" destId="{44DD19E9-8B3B-4DCD-8C45-7944FAB35052}" srcOrd="0" destOrd="1" presId="urn:microsoft.com/office/officeart/2005/8/layout/vList5"/>
    <dgm:cxn modelId="{1676BEE4-5783-4160-A6CA-BB4131832118}" srcId="{9201A237-CA99-46AC-9630-345FAAFCB5E3}" destId="{1A7271F6-FF4A-40FF-9AC2-1CD127F977A4}" srcOrd="0" destOrd="0" parTransId="{9F15A5F6-5BAC-41C1-9937-D618E8BE05E5}" sibTransId="{292516C7-AB88-4561-9E2B-E3B991256B55}"/>
    <dgm:cxn modelId="{D79CBCE9-D598-4872-8182-C36F9D1E3B80}" type="presOf" srcId="{EF5384CA-A0E4-44DA-8EA7-17018889E35F}" destId="{22AE6EBB-D490-4CE0-BF42-D4ED72ED0E6E}" srcOrd="0" destOrd="4" presId="urn:microsoft.com/office/officeart/2005/8/layout/vList5"/>
    <dgm:cxn modelId="{EC7486EA-3175-4F77-9B82-BBE7944427EE}" srcId="{FC2A89B0-8549-4FC4-8ACE-829AB006FBDA}" destId="{E1648109-B65F-4549-864B-9502E57A6BD7}" srcOrd="0" destOrd="0" parTransId="{6E38747B-F19E-48E0-9867-066F68A7155F}" sibTransId="{82F2470C-EDD4-4317-ABF9-696963CC2A36}"/>
    <dgm:cxn modelId="{B730AEF2-21FE-4122-8BD6-502301068891}" srcId="{E1648109-B65F-4549-864B-9502E57A6BD7}" destId="{F300FC85-85ED-447A-88C5-B5E16289A562}" srcOrd="1" destOrd="0" parTransId="{AE8A085D-D6E0-4941-8E31-1C2BCBD27785}" sibTransId="{F6BA3172-340E-4274-A19B-E5F12F26FEDD}"/>
    <dgm:cxn modelId="{8A08E0F8-88D3-411D-A04B-1BC6CA84CF2F}" srcId="{9201A237-CA99-46AC-9630-345FAAFCB5E3}" destId="{4F3E8559-A082-4EA6-86F8-4369B52C1F3E}" srcOrd="1" destOrd="0" parTransId="{16B46942-CC9F-442A-9D9A-D4451D02D408}" sibTransId="{06659B57-6389-4B16-BA5D-40A467C2FB71}"/>
    <dgm:cxn modelId="{6205DEFB-28B2-4ED8-A0AA-A270D9DDE4D2}" type="presOf" srcId="{4F3E8559-A082-4EA6-86F8-4369B52C1F3E}" destId="{D14EBFF3-5803-43BD-9903-75058313E9CA}" srcOrd="0" destOrd="1" presId="urn:microsoft.com/office/officeart/2005/8/layout/vList5"/>
    <dgm:cxn modelId="{AD17479A-2BDF-4B30-AAEB-52B80B4EF2D5}" type="presParOf" srcId="{530EBDD8-C7E3-4141-933A-64568BF66BD4}" destId="{86360301-0B17-4395-91FA-3CAF3B372DD5}" srcOrd="0" destOrd="0" presId="urn:microsoft.com/office/officeart/2005/8/layout/vList5"/>
    <dgm:cxn modelId="{BB1FC203-1BE2-4F5D-8B38-7F673564E52C}" type="presParOf" srcId="{86360301-0B17-4395-91FA-3CAF3B372DD5}" destId="{CE4761A0-06A0-40F0-8EE5-91DAC669401F}" srcOrd="0" destOrd="0" presId="urn:microsoft.com/office/officeart/2005/8/layout/vList5"/>
    <dgm:cxn modelId="{3A18BEA8-2276-4959-B830-15911A581560}" type="presParOf" srcId="{86360301-0B17-4395-91FA-3CAF3B372DD5}" destId="{44DD19E9-8B3B-4DCD-8C45-7944FAB35052}" srcOrd="1" destOrd="0" presId="urn:microsoft.com/office/officeart/2005/8/layout/vList5"/>
    <dgm:cxn modelId="{B3D4BF82-22C8-4EFE-86ED-5FBC981A3AE2}" type="presParOf" srcId="{530EBDD8-C7E3-4141-933A-64568BF66BD4}" destId="{2CD8366D-D771-49A8-B6E1-9F1596F7D2DA}" srcOrd="1" destOrd="0" presId="urn:microsoft.com/office/officeart/2005/8/layout/vList5"/>
    <dgm:cxn modelId="{BB49638D-19E0-41A1-A2F3-D9C6E7C6EC48}" type="presParOf" srcId="{530EBDD8-C7E3-4141-933A-64568BF66BD4}" destId="{2910CC49-9C45-47E1-9655-DBA9F0506198}" srcOrd="2" destOrd="0" presId="urn:microsoft.com/office/officeart/2005/8/layout/vList5"/>
    <dgm:cxn modelId="{34573B98-6C21-4DD2-841F-65F0D12D18AE}" type="presParOf" srcId="{2910CC49-9C45-47E1-9655-DBA9F0506198}" destId="{01DE0A35-A01D-44B8-86B7-8B13BEA7C374}" srcOrd="0" destOrd="0" presId="urn:microsoft.com/office/officeart/2005/8/layout/vList5"/>
    <dgm:cxn modelId="{49050CE9-3B73-4DF6-84C7-0AF93972203B}" type="presParOf" srcId="{2910CC49-9C45-47E1-9655-DBA9F0506198}" destId="{EA3AB386-C65B-4173-9145-3A6954A9D897}" srcOrd="1" destOrd="0" presId="urn:microsoft.com/office/officeart/2005/8/layout/vList5"/>
    <dgm:cxn modelId="{711F7014-E2F0-45FB-BA17-B94A7D3AC89C}" type="presParOf" srcId="{530EBDD8-C7E3-4141-933A-64568BF66BD4}" destId="{0A1964B0-F525-429D-A362-C6F116D88CCC}" srcOrd="3" destOrd="0" presId="urn:microsoft.com/office/officeart/2005/8/layout/vList5"/>
    <dgm:cxn modelId="{70A1167B-B1B6-468B-9C50-9FC476B4D264}" type="presParOf" srcId="{530EBDD8-C7E3-4141-933A-64568BF66BD4}" destId="{2B4C348C-5C73-4561-8B84-AA59BBAD0EF0}" srcOrd="4" destOrd="0" presId="urn:microsoft.com/office/officeart/2005/8/layout/vList5"/>
    <dgm:cxn modelId="{4C953FAB-DBA0-4E5A-A814-B45DCD5B0D05}" type="presParOf" srcId="{2B4C348C-5C73-4561-8B84-AA59BBAD0EF0}" destId="{4C46621C-FE68-45D2-B6DE-F2429860BFF5}" srcOrd="0" destOrd="0" presId="urn:microsoft.com/office/officeart/2005/8/layout/vList5"/>
    <dgm:cxn modelId="{8D7AF266-07DB-458D-887B-CA097D9C3020}" type="presParOf" srcId="{2B4C348C-5C73-4561-8B84-AA59BBAD0EF0}" destId="{D14EBFF3-5803-43BD-9903-75058313E9CA}" srcOrd="1" destOrd="0" presId="urn:microsoft.com/office/officeart/2005/8/layout/vList5"/>
    <dgm:cxn modelId="{23917E4F-F3F9-4903-8CC6-B75EDCEDE28E}" type="presParOf" srcId="{530EBDD8-C7E3-4141-933A-64568BF66BD4}" destId="{76C50347-2C36-4944-9DC7-550E6BBC3765}" srcOrd="5" destOrd="0" presId="urn:microsoft.com/office/officeart/2005/8/layout/vList5"/>
    <dgm:cxn modelId="{F2E839BD-CF76-40CE-9F4E-B3A4004FA56F}" type="presParOf" srcId="{530EBDD8-C7E3-4141-933A-64568BF66BD4}" destId="{BEB4F9C1-BD24-4743-A970-8141B723FF4E}" srcOrd="6" destOrd="0" presId="urn:microsoft.com/office/officeart/2005/8/layout/vList5"/>
    <dgm:cxn modelId="{FFEBCCED-DEBC-4ACA-A8AD-CDEBA177FD7D}" type="presParOf" srcId="{BEB4F9C1-BD24-4743-A970-8141B723FF4E}" destId="{E0B714F4-2153-4F51-9F69-9DEC3FE9754C}" srcOrd="0" destOrd="0" presId="urn:microsoft.com/office/officeart/2005/8/layout/vList5"/>
    <dgm:cxn modelId="{DA731650-C5A5-428D-BFAB-8843830E74FC}" type="presParOf" srcId="{BEB4F9C1-BD24-4743-A970-8141B723FF4E}" destId="{22AE6EBB-D490-4CE0-BF42-D4ED72ED0E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D19E9-8B3B-4DCD-8C45-7944FAB35052}">
      <dsp:nvSpPr>
        <dsp:cNvPr id="0" name=""/>
        <dsp:cNvSpPr/>
      </dsp:nvSpPr>
      <dsp:spPr>
        <a:xfrm rot="5400000">
          <a:off x="4562772" y="-1662521"/>
          <a:ext cx="1237654" cy="48768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Tax Ditch Cost Share (3921)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Conservation Cost Share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Ag – Traditional and Urban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Urban\Suburban</a:t>
          </a:r>
        </a:p>
      </dsp:txBody>
      <dsp:txXfrm rot="-5400000">
        <a:off x="2743200" y="217468"/>
        <a:ext cx="4816383" cy="1116820"/>
      </dsp:txXfrm>
    </dsp:sp>
    <dsp:sp modelId="{CE4761A0-06A0-40F0-8EE5-91DAC669401F}">
      <dsp:nvSpPr>
        <dsp:cNvPr id="0" name=""/>
        <dsp:cNvSpPr/>
      </dsp:nvSpPr>
      <dsp:spPr>
        <a:xfrm>
          <a:off x="0" y="2344"/>
          <a:ext cx="2743200" cy="15470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NCCD</a:t>
          </a:r>
        </a:p>
      </dsp:txBody>
      <dsp:txXfrm>
        <a:off x="75522" y="77866"/>
        <a:ext cx="2592156" cy="1396024"/>
      </dsp:txXfrm>
    </dsp:sp>
    <dsp:sp modelId="{EA3AB386-C65B-4173-9145-3A6954A9D897}">
      <dsp:nvSpPr>
        <dsp:cNvPr id="0" name=""/>
        <dsp:cNvSpPr/>
      </dsp:nvSpPr>
      <dsp:spPr>
        <a:xfrm rot="5400000">
          <a:off x="4562772" y="-38100"/>
          <a:ext cx="1237654" cy="4876800"/>
        </a:xfrm>
        <a:prstGeom prst="round2SameRect">
          <a:avLst/>
        </a:prstGeom>
        <a:solidFill>
          <a:schemeClr val="accent4">
            <a:tint val="40000"/>
            <a:alpha val="90000"/>
            <a:hueOff val="1984176"/>
            <a:satOff val="2217"/>
            <a:lumOff val="-19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984176"/>
              <a:satOff val="2217"/>
              <a:lumOff val="-1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Tax Ditch Cost Share (3921)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Stormwater Maintenance Districts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On-Farm Drainage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Conservation (Ag) Cost Share</a:t>
          </a:r>
        </a:p>
      </dsp:txBody>
      <dsp:txXfrm rot="-5400000">
        <a:off x="2743200" y="1841889"/>
        <a:ext cx="4816383" cy="1116820"/>
      </dsp:txXfrm>
    </dsp:sp>
    <dsp:sp modelId="{01DE0A35-A01D-44B8-86B7-8B13BEA7C374}">
      <dsp:nvSpPr>
        <dsp:cNvPr id="0" name=""/>
        <dsp:cNvSpPr/>
      </dsp:nvSpPr>
      <dsp:spPr>
        <a:xfrm>
          <a:off x="0" y="1626765"/>
          <a:ext cx="2743200" cy="1547068"/>
        </a:xfrm>
        <a:prstGeom prst="roundRect">
          <a:avLst/>
        </a:prstGeom>
        <a:solidFill>
          <a:schemeClr val="accent4">
            <a:hueOff val="1545236"/>
            <a:satOff val="16843"/>
            <a:lumOff val="-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KCD</a:t>
          </a:r>
        </a:p>
      </dsp:txBody>
      <dsp:txXfrm>
        <a:off x="75522" y="1702287"/>
        <a:ext cx="2592156" cy="1396024"/>
      </dsp:txXfrm>
    </dsp:sp>
    <dsp:sp modelId="{D14EBFF3-5803-43BD-9903-75058313E9CA}">
      <dsp:nvSpPr>
        <dsp:cNvPr id="0" name=""/>
        <dsp:cNvSpPr/>
      </dsp:nvSpPr>
      <dsp:spPr>
        <a:xfrm rot="5400000">
          <a:off x="4562772" y="1586321"/>
          <a:ext cx="1237654" cy="4876800"/>
        </a:xfrm>
        <a:prstGeom prst="round2SameRect">
          <a:avLst/>
        </a:prstGeom>
        <a:solidFill>
          <a:schemeClr val="accent4">
            <a:tint val="40000"/>
            <a:alpha val="90000"/>
            <a:hueOff val="3968353"/>
            <a:satOff val="4435"/>
            <a:lumOff val="-38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3968353"/>
              <a:satOff val="4435"/>
              <a:lumOff val="-3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Tax Ditch Cost Share (3921)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Sussex County Drainage Cost Share Program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On-Farm Drainage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Conservation (Ag) Cost Share</a:t>
          </a:r>
        </a:p>
      </dsp:txBody>
      <dsp:txXfrm rot="-5400000">
        <a:off x="2743200" y="3466311"/>
        <a:ext cx="4816383" cy="1116820"/>
      </dsp:txXfrm>
    </dsp:sp>
    <dsp:sp modelId="{4C46621C-FE68-45D2-B6DE-F2429860BFF5}">
      <dsp:nvSpPr>
        <dsp:cNvPr id="0" name=""/>
        <dsp:cNvSpPr/>
      </dsp:nvSpPr>
      <dsp:spPr>
        <a:xfrm>
          <a:off x="0" y="3251187"/>
          <a:ext cx="2743200" cy="1547068"/>
        </a:xfrm>
        <a:prstGeom prst="roundRect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SCD</a:t>
          </a:r>
        </a:p>
      </dsp:txBody>
      <dsp:txXfrm>
        <a:off x="75522" y="3326709"/>
        <a:ext cx="2592156" cy="1396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D19E9-8B3B-4DCD-8C45-7944FAB35052}">
      <dsp:nvSpPr>
        <dsp:cNvPr id="0" name=""/>
        <dsp:cNvSpPr/>
      </dsp:nvSpPr>
      <dsp:spPr>
        <a:xfrm rot="5400000">
          <a:off x="4719354" y="-1858190"/>
          <a:ext cx="924490" cy="48768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Tax Ditch Cost Share (3921)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Conservation Cost Share, including: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Ag – Traditional and Urban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Urban\Suburban</a:t>
          </a:r>
        </a:p>
      </dsp:txBody>
      <dsp:txXfrm rot="-5400000">
        <a:off x="2743199" y="163095"/>
        <a:ext cx="4831670" cy="834230"/>
      </dsp:txXfrm>
    </dsp:sp>
    <dsp:sp modelId="{CE4761A0-06A0-40F0-8EE5-91DAC669401F}">
      <dsp:nvSpPr>
        <dsp:cNvPr id="0" name=""/>
        <dsp:cNvSpPr/>
      </dsp:nvSpPr>
      <dsp:spPr>
        <a:xfrm>
          <a:off x="0" y="2402"/>
          <a:ext cx="2743200" cy="11556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NCCD</a:t>
          </a:r>
        </a:p>
      </dsp:txBody>
      <dsp:txXfrm>
        <a:off x="56412" y="58814"/>
        <a:ext cx="2630376" cy="1042789"/>
      </dsp:txXfrm>
    </dsp:sp>
    <dsp:sp modelId="{EA3AB386-C65B-4173-9145-3A6954A9D897}">
      <dsp:nvSpPr>
        <dsp:cNvPr id="0" name=""/>
        <dsp:cNvSpPr/>
      </dsp:nvSpPr>
      <dsp:spPr>
        <a:xfrm rot="5400000">
          <a:off x="4719354" y="-644796"/>
          <a:ext cx="924490" cy="4876800"/>
        </a:xfrm>
        <a:prstGeom prst="round2SameRect">
          <a:avLst/>
        </a:prstGeom>
        <a:solidFill>
          <a:schemeClr val="accent4">
            <a:tint val="40000"/>
            <a:alpha val="90000"/>
            <a:hueOff val="1322784"/>
            <a:satOff val="1478"/>
            <a:lumOff val="-12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322784"/>
              <a:satOff val="1478"/>
              <a:lumOff val="-1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Tax Ditch Cost Share (3921)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Stormwater Maintenance Districts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On-Farm Drainage Assistance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Conservation (Ag) Cost Share</a:t>
          </a:r>
        </a:p>
      </dsp:txBody>
      <dsp:txXfrm rot="-5400000">
        <a:off x="2743199" y="1376489"/>
        <a:ext cx="4831670" cy="834230"/>
      </dsp:txXfrm>
    </dsp:sp>
    <dsp:sp modelId="{01DE0A35-A01D-44B8-86B7-8B13BEA7C374}">
      <dsp:nvSpPr>
        <dsp:cNvPr id="0" name=""/>
        <dsp:cNvSpPr/>
      </dsp:nvSpPr>
      <dsp:spPr>
        <a:xfrm>
          <a:off x="0" y="1215796"/>
          <a:ext cx="2743200" cy="1155613"/>
        </a:xfrm>
        <a:prstGeom prst="roundRect">
          <a:avLst/>
        </a:prstGeom>
        <a:solidFill>
          <a:schemeClr val="accent4">
            <a:hueOff val="1030158"/>
            <a:satOff val="11228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KCD</a:t>
          </a:r>
        </a:p>
      </dsp:txBody>
      <dsp:txXfrm>
        <a:off x="56412" y="1272208"/>
        <a:ext cx="2630376" cy="1042789"/>
      </dsp:txXfrm>
    </dsp:sp>
    <dsp:sp modelId="{D14EBFF3-5803-43BD-9903-75058313E9CA}">
      <dsp:nvSpPr>
        <dsp:cNvPr id="0" name=""/>
        <dsp:cNvSpPr/>
      </dsp:nvSpPr>
      <dsp:spPr>
        <a:xfrm rot="5400000">
          <a:off x="4719354" y="568596"/>
          <a:ext cx="924490" cy="4876800"/>
        </a:xfrm>
        <a:prstGeom prst="round2SameRect">
          <a:avLst/>
        </a:prstGeom>
        <a:solidFill>
          <a:schemeClr val="accent4">
            <a:tint val="40000"/>
            <a:alpha val="90000"/>
            <a:hueOff val="2645569"/>
            <a:satOff val="2957"/>
            <a:lumOff val="-25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645569"/>
              <a:satOff val="2957"/>
              <a:lumOff val="-2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Tax Ditch Cost Share (3921)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Sussex County Drainage Cost Share Program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On-Farm Drainage Assistance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Conservation (Ag) Cost Share</a:t>
          </a:r>
        </a:p>
      </dsp:txBody>
      <dsp:txXfrm rot="-5400000">
        <a:off x="2743199" y="2589881"/>
        <a:ext cx="4831670" cy="834230"/>
      </dsp:txXfrm>
    </dsp:sp>
    <dsp:sp modelId="{4C46621C-FE68-45D2-B6DE-F2429860BFF5}">
      <dsp:nvSpPr>
        <dsp:cNvPr id="0" name=""/>
        <dsp:cNvSpPr/>
      </dsp:nvSpPr>
      <dsp:spPr>
        <a:xfrm>
          <a:off x="0" y="2429190"/>
          <a:ext cx="2743200" cy="1155613"/>
        </a:xfrm>
        <a:prstGeom prst="roundRect">
          <a:avLst/>
        </a:prstGeom>
        <a:solidFill>
          <a:schemeClr val="accent4">
            <a:hueOff val="2060315"/>
            <a:satOff val="22457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SCD</a:t>
          </a:r>
        </a:p>
      </dsp:txBody>
      <dsp:txXfrm>
        <a:off x="56412" y="2485602"/>
        <a:ext cx="2630376" cy="1042789"/>
      </dsp:txXfrm>
    </dsp:sp>
    <dsp:sp modelId="{22AE6EBB-D490-4CE0-BF42-D4ED72ED0E6E}">
      <dsp:nvSpPr>
        <dsp:cNvPr id="0" name=""/>
        <dsp:cNvSpPr/>
      </dsp:nvSpPr>
      <dsp:spPr>
        <a:xfrm rot="5400000">
          <a:off x="4719354" y="1781990"/>
          <a:ext cx="924490" cy="4876800"/>
        </a:xfrm>
        <a:prstGeom prst="round2SameRect">
          <a:avLst/>
        </a:prstGeom>
        <a:solidFill>
          <a:schemeClr val="accent4">
            <a:tint val="40000"/>
            <a:alpha val="90000"/>
            <a:hueOff val="3968353"/>
            <a:satOff val="4435"/>
            <a:lumOff val="-38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3968353"/>
              <a:satOff val="4435"/>
              <a:lumOff val="-3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i="0" kern="1200" dirty="0"/>
            <a:t>Tax Ditch administrative and technical assistance 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i="0" kern="1200"/>
            <a:t>Administer the Drainage hotline 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i="0" kern="1200"/>
            <a:t>Administer RCD funding  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i="0" kern="1200" dirty="0"/>
            <a:t>Maintain RCD list 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00" b="0" i="0" kern="1200"/>
            <a:t>Maintain VOP crew</a:t>
          </a:r>
        </a:p>
      </dsp:txBody>
      <dsp:txXfrm rot="-5400000">
        <a:off x="2743199" y="3803275"/>
        <a:ext cx="4831670" cy="834230"/>
      </dsp:txXfrm>
    </dsp:sp>
    <dsp:sp modelId="{E0B714F4-2153-4F51-9F69-9DEC3FE9754C}">
      <dsp:nvSpPr>
        <dsp:cNvPr id="0" name=""/>
        <dsp:cNvSpPr/>
      </dsp:nvSpPr>
      <dsp:spPr>
        <a:xfrm>
          <a:off x="0" y="3642584"/>
          <a:ext cx="2743200" cy="1155613"/>
        </a:xfrm>
        <a:prstGeom prst="roundRect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DNREC</a:t>
          </a:r>
        </a:p>
      </dsp:txBody>
      <dsp:txXfrm>
        <a:off x="56412" y="3698996"/>
        <a:ext cx="2630376" cy="1042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7FB933-E551-46A9-A864-27A42D44562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910209-BCB5-4225-A262-8986F64A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9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Introductions:</a:t>
            </a:r>
          </a:p>
          <a:p>
            <a:r>
              <a:rPr lang="en-US" baseline="0" dirty="0"/>
              <a:t>Robert Palmer: Acting Director Division of Watershed Stewardship</a:t>
            </a:r>
          </a:p>
          <a:p>
            <a:r>
              <a:rPr lang="en-US" baseline="0" dirty="0"/>
              <a:t>Brooks Cahall:  Drainage Program Manager</a:t>
            </a:r>
          </a:p>
          <a:p>
            <a:r>
              <a:rPr lang="en-US" baseline="0" dirty="0"/>
              <a:t>Kevin Donnelly: District Coordinator for NCCD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F5F83-7CCB-4E50-BB39-48C158009D7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4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02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2B3AE-10C1-42AE-A06C-6F57658BD6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9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45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2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7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5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3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87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3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50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15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22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20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43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2B3AE-10C1-42AE-A06C-6F57658BD6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9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0"/>
            <a:ext cx="7659687" cy="1168400"/>
          </a:xfrm>
        </p:spPr>
        <p:txBody>
          <a:bodyPr anchor="t"/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3"/>
            <a:ext cx="6135687" cy="163353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0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6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165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8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165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8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350">
                <a:solidFill>
                  <a:srgbClr val="FFFFFF"/>
                </a:solidFill>
              </a:defRPr>
            </a:lvl1pPr>
          </a:lstStyle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1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2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0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spcBef>
          <a:spcPct val="0"/>
        </a:spcBef>
        <a:buNone/>
        <a:defRPr sz="3450" kern="1200" cap="none" spc="-75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4076865-25C9-4679-A373-7D5350777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4E9E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A53A3C-4966-40B0-8A01-95EBB4AFF6F2}" type="datetimeFigureOut">
              <a:rPr lang="en-US" smtClean="0">
                <a:solidFill>
                  <a:srgbClr val="E4E9EF"/>
                </a:solidFill>
              </a:rPr>
              <a:pPr/>
              <a:t>2/29/2024</a:t>
            </a:fld>
            <a:endParaRPr lang="en-US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9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imothy.Riley@delaware.gov" TargetMode="External"/><Relationship Id="rId2" Type="http://schemas.openxmlformats.org/officeDocument/2006/relationships/hyperlink" Target="mailto:kevin.donnelly@delaware,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elissa.Hubert@delaware.gov" TargetMode="External"/><Relationship Id="rId5" Type="http://schemas.openxmlformats.org/officeDocument/2006/relationships/hyperlink" Target="mailto:Tyler.Brown@delaware.gov" TargetMode="External"/><Relationship Id="rId4" Type="http://schemas.openxmlformats.org/officeDocument/2006/relationships/hyperlink" Target="mailto:david.baird@sussexconservation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3201"/>
            <a:ext cx="8453120" cy="13687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Drainage Assistance</a:t>
            </a:r>
            <a:br>
              <a:rPr lang="en-US" sz="4000" b="1" dirty="0"/>
            </a:br>
            <a:r>
              <a:rPr lang="en-US" sz="4000" b="1" dirty="0"/>
              <a:t>A Conservation Partnership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87" y="6192420"/>
            <a:ext cx="658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Legislative Staff Briefing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October 19, 2023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65" y="3916932"/>
            <a:ext cx="2738505" cy="1108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891" y="2026115"/>
            <a:ext cx="1333333" cy="1457143"/>
          </a:xfrm>
          <a:prstGeom prst="rect">
            <a:avLst/>
          </a:prstGeom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"/>
          <a:stretch/>
        </p:blipFill>
        <p:spPr bwMode="auto">
          <a:xfrm>
            <a:off x="1031939" y="2259019"/>
            <a:ext cx="4683734" cy="7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F46D533-AB2D-4A6A-AB79-FA22857421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7" y="3875483"/>
            <a:ext cx="3740727" cy="117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Questions and Answers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417638"/>
            <a:ext cx="7620000" cy="782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450" kern="1200" cap="none" spc="-7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u="sng" dirty="0">
                <a:solidFill>
                  <a:schemeClr val="accent1">
                    <a:lumMod val="50000"/>
                  </a:schemeClr>
                </a:solidFill>
              </a:rPr>
              <a:t>Who to Contact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" y="2431390"/>
            <a:ext cx="3657600" cy="1827186"/>
            <a:chOff x="457200" y="2375972"/>
            <a:chExt cx="2834640" cy="1928894"/>
          </a:xfrm>
        </p:grpSpPr>
        <p:sp>
          <p:nvSpPr>
            <p:cNvPr id="15" name="TextBox 14"/>
            <p:cNvSpPr txBox="1"/>
            <p:nvPr/>
          </p:nvSpPr>
          <p:spPr>
            <a:xfrm>
              <a:off x="457200" y="2375972"/>
              <a:ext cx="283464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New Castle CD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" y="2745304"/>
              <a:ext cx="2834640" cy="15595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u="sng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Kevin Donnelly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District Coordinator</a:t>
              </a:r>
            </a:p>
            <a:p>
              <a:pPr algn="ctr"/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hlinkClick r:id="rId2"/>
                </a:rPr>
                <a:t>Kevin.Donnelly@delaware,gov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(302) 856-8986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(302) 632-1202 cell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3677" y="2431390"/>
            <a:ext cx="3657600" cy="1846660"/>
            <a:chOff x="457200" y="2375972"/>
            <a:chExt cx="2834640" cy="1846660"/>
          </a:xfrm>
        </p:grpSpPr>
        <p:sp>
          <p:nvSpPr>
            <p:cNvPr id="20" name="TextBox 19"/>
            <p:cNvSpPr txBox="1"/>
            <p:nvPr/>
          </p:nvSpPr>
          <p:spPr>
            <a:xfrm>
              <a:off x="457200" y="2375972"/>
              <a:ext cx="283464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Kent CD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" y="2745304"/>
              <a:ext cx="2834640" cy="14773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u="sng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 Riley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District Coordinator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hlinkClick r:id="rId3"/>
                </a:rPr>
                <a:t>Timothy.Riley@delaware.gov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(302) 608-5370 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(302) 363-4512 cell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4647382"/>
            <a:ext cx="3666476" cy="2123658"/>
            <a:chOff x="457199" y="2375972"/>
            <a:chExt cx="3223363" cy="2123658"/>
          </a:xfrm>
        </p:grpSpPr>
        <p:sp>
          <p:nvSpPr>
            <p:cNvPr id="23" name="TextBox 22"/>
            <p:cNvSpPr txBox="1"/>
            <p:nvPr/>
          </p:nvSpPr>
          <p:spPr>
            <a:xfrm>
              <a:off x="465003" y="2375972"/>
              <a:ext cx="321555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Sussex CD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199" y="2745304"/>
              <a:ext cx="3215560" cy="17543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u="sng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David Baird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District Coordinator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hlinkClick r:id="rId4"/>
                </a:rPr>
                <a:t>david.baird@sussexconservation.org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(302) 856-2105 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(302) 542-3225 cell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3A73E5-391C-4FAF-A29B-DAEF73FB73CB}"/>
              </a:ext>
            </a:extLst>
          </p:cNvPr>
          <p:cNvGrpSpPr/>
          <p:nvPr/>
        </p:nvGrpSpPr>
        <p:grpSpPr>
          <a:xfrm>
            <a:off x="4413678" y="4420309"/>
            <a:ext cx="3657600" cy="2627731"/>
            <a:chOff x="457200" y="2375972"/>
            <a:chExt cx="2834640" cy="1627257"/>
          </a:xfrm>
        </p:grpSpPr>
        <p:sp>
          <p:nvSpPr>
            <p:cNvPr id="28" name="TextBox 25">
              <a:extLst>
                <a:ext uri="{FF2B5EF4-FFF2-40B4-BE49-F238E27FC236}">
                  <a16:creationId xmlns:a16="http://schemas.microsoft.com/office/drawing/2014/main" id="{5A62FF98-1806-4E5A-93CE-ADD291BD4C50}"/>
                </a:ext>
              </a:extLst>
            </p:cNvPr>
            <p:cNvSpPr txBox="1"/>
            <p:nvPr/>
          </p:nvSpPr>
          <p:spPr>
            <a:xfrm>
              <a:off x="457200" y="2375972"/>
              <a:ext cx="2834640" cy="571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DNREC </a:t>
              </a:r>
              <a:r>
                <a:rPr lang="en-US" dirty="0">
                  <a:solidFill>
                    <a:schemeClr val="bg1"/>
                  </a:solidFill>
                </a:rPr>
                <a:t>– District Operations Program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(302) 855-1931 office</a:t>
              </a:r>
            </a:p>
            <a:p>
              <a:pPr algn="ctr"/>
              <a:endParaRPr lang="en-US" dirty="0"/>
            </a:p>
          </p:txBody>
        </p:sp>
        <p:sp>
          <p:nvSpPr>
            <p:cNvPr id="29" name="TextBox 26">
              <a:extLst>
                <a:ext uri="{FF2B5EF4-FFF2-40B4-BE49-F238E27FC236}">
                  <a16:creationId xmlns:a16="http://schemas.microsoft.com/office/drawing/2014/main" id="{F7EB8F21-C16D-452A-BA8E-92D85021F989}"/>
                </a:ext>
              </a:extLst>
            </p:cNvPr>
            <p:cNvSpPr txBox="1"/>
            <p:nvPr/>
          </p:nvSpPr>
          <p:spPr>
            <a:xfrm>
              <a:off x="457200" y="2745304"/>
              <a:ext cx="2834640" cy="12579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u="sng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Tyler Brown 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Conservation District Program Administrator </a:t>
              </a:r>
            </a:p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Tyler.Brown@delaware.gov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pPr algn="ctr"/>
              <a:r>
                <a:rPr lang="en-US" u="sng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Melissa Hubert 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Tax Ditch Manager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hlinkClick r:id="rId6"/>
                </a:rPr>
                <a:t>Melissa.Hubert@delaware.gov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72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General Conservation District Information </a:t>
            </a:r>
          </a:p>
          <a:p>
            <a:r>
              <a:rPr lang="en-US" dirty="0"/>
              <a:t>Programmatic Round Table Discussion</a:t>
            </a:r>
          </a:p>
          <a:p>
            <a:pPr lvl="1"/>
            <a:r>
              <a:rPr lang="en-US" dirty="0"/>
              <a:t>Resource, Conservation, &amp; Development Program Implementation</a:t>
            </a:r>
          </a:p>
          <a:p>
            <a:pPr lvl="1"/>
            <a:r>
              <a:rPr lang="en-US" dirty="0"/>
              <a:t>County Specific Programs</a:t>
            </a:r>
          </a:p>
          <a:p>
            <a:r>
              <a:rPr lang="en-US" dirty="0"/>
              <a:t>Questions and Answers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559" y="3919538"/>
            <a:ext cx="3296812" cy="26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0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929"/>
            <a:ext cx="7620000" cy="732126"/>
          </a:xfrm>
        </p:spPr>
        <p:txBody>
          <a:bodyPr/>
          <a:lstStyle/>
          <a:p>
            <a:r>
              <a:rPr lang="en-US" sz="4000" dirty="0"/>
              <a:t>Delaware’s 3 Conservation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636"/>
            <a:ext cx="4558683" cy="5172364"/>
          </a:xfrm>
        </p:spPr>
        <p:txBody>
          <a:bodyPr>
            <a:normAutofit fontScale="92500"/>
          </a:bodyPr>
          <a:lstStyle/>
          <a:p>
            <a:r>
              <a:rPr lang="en-US" dirty="0"/>
              <a:t>Established in the 1940’s under </a:t>
            </a:r>
            <a:r>
              <a:rPr lang="en-US" i="1" dirty="0"/>
              <a:t>Title 7, Del. C., Chapter 39</a:t>
            </a:r>
            <a:endParaRPr lang="en-US" dirty="0"/>
          </a:p>
          <a:p>
            <a:r>
              <a:rPr lang="en-US" dirty="0"/>
              <a:t>Possess broad powers in conserving and protecting land and water resources and carrying out measures to reduce &amp; prevent erosion, flood waters and sediment damages.</a:t>
            </a:r>
          </a:p>
          <a:p>
            <a:r>
              <a:rPr lang="en-US" dirty="0"/>
              <a:t>Districts can work on private property and work/cooperate with any entity </a:t>
            </a:r>
          </a:p>
          <a:p>
            <a:pPr lvl="1"/>
            <a:r>
              <a:rPr lang="en-US" dirty="0"/>
              <a:t>Private landowners</a:t>
            </a:r>
          </a:p>
          <a:p>
            <a:pPr lvl="1"/>
            <a:r>
              <a:rPr lang="en-US" dirty="0"/>
              <a:t>Home-owner associations</a:t>
            </a:r>
          </a:p>
          <a:p>
            <a:pPr lvl="1"/>
            <a:r>
              <a:rPr lang="en-US" dirty="0"/>
              <a:t>Communities</a:t>
            </a:r>
          </a:p>
          <a:p>
            <a:pPr lvl="1"/>
            <a:r>
              <a:rPr lang="en-US" dirty="0"/>
              <a:t>Corporations and businesses</a:t>
            </a:r>
          </a:p>
          <a:p>
            <a:pPr lvl="1"/>
            <a:r>
              <a:rPr lang="en-US" dirty="0"/>
              <a:t>Government agencies</a:t>
            </a:r>
          </a:p>
          <a:p>
            <a:pPr lvl="1"/>
            <a:r>
              <a:rPr lang="en-US" dirty="0"/>
              <a:t>Non-profits</a:t>
            </a:r>
          </a:p>
        </p:txBody>
      </p:sp>
      <p:pic>
        <p:nvPicPr>
          <p:cNvPr id="7" name="Picture 6" descr="A picture containing outdoor, sky, ground, building&#10;&#10;Description automatically generated">
            <a:extLst>
              <a:ext uri="{FF2B5EF4-FFF2-40B4-BE49-F238E27FC236}">
                <a16:creationId xmlns:a16="http://schemas.microsoft.com/office/drawing/2014/main" id="{CB5EDB3F-75E1-4EE4-8F6D-C7EF46DBF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74" y="1192267"/>
            <a:ext cx="3693111" cy="2462074"/>
          </a:xfrm>
          <a:prstGeom prst="rect">
            <a:avLst/>
          </a:prstGeom>
        </p:spPr>
      </p:pic>
      <p:pic>
        <p:nvPicPr>
          <p:cNvPr id="9" name="Picture 8" descr="A picture containing grass, outdoor, tree, building&#10;&#10;Description automatically generated">
            <a:extLst>
              <a:ext uri="{FF2B5EF4-FFF2-40B4-BE49-F238E27FC236}">
                <a16:creationId xmlns:a16="http://schemas.microsoft.com/office/drawing/2014/main" id="{C618AB3C-6179-4213-A425-19CD927C4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73" y="3867553"/>
            <a:ext cx="3693112" cy="2769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42960E-55C8-49E7-B18C-0C2AEB7F13CB}"/>
              </a:ext>
            </a:extLst>
          </p:cNvPr>
          <p:cNvSpPr txBox="1"/>
          <p:nvPr/>
        </p:nvSpPr>
        <p:spPr>
          <a:xfrm>
            <a:off x="6134471" y="3244334"/>
            <a:ext cx="294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Animal Waste Storage Shed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B70B7-0D11-4889-8CEA-15AA1610DDE3}"/>
              </a:ext>
            </a:extLst>
          </p:cNvPr>
          <p:cNvSpPr txBox="1"/>
          <p:nvPr/>
        </p:nvSpPr>
        <p:spPr>
          <a:xfrm>
            <a:off x="5892833" y="6234668"/>
            <a:ext cx="294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Drainage Swale</a:t>
            </a:r>
          </a:p>
        </p:txBody>
      </p:sp>
    </p:spTree>
    <p:extLst>
      <p:ext uri="{BB962C8B-B14F-4D97-AF65-F5344CB8AC3E}">
        <p14:creationId xmlns:p14="http://schemas.microsoft.com/office/powerpoint/2010/main" val="77578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67EC-983D-4509-BDF8-D002D01B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3847"/>
          </a:xfrm>
        </p:spPr>
        <p:txBody>
          <a:bodyPr/>
          <a:lstStyle/>
          <a:p>
            <a:r>
              <a:rPr lang="en-US" sz="4000" dirty="0"/>
              <a:t>Delaware’s 3 Conservation Districts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A88A-A0FB-453F-823E-DB0765EE1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97" y="1493389"/>
            <a:ext cx="5339918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Directed by Board of Supervisors in each county</a:t>
            </a:r>
          </a:p>
          <a:p>
            <a:pPr lvl="1"/>
            <a:r>
              <a:rPr lang="en-US" dirty="0"/>
              <a:t>Board Members are Elected &amp; Appointed </a:t>
            </a:r>
          </a:p>
          <a:p>
            <a:pPr lvl="1"/>
            <a:r>
              <a:rPr lang="en-US" dirty="0"/>
              <a:t>Under the administrative control of DNREC </a:t>
            </a:r>
          </a:p>
          <a:p>
            <a:pPr lvl="1"/>
            <a:r>
              <a:rPr lang="en-US" dirty="0"/>
              <a:t>District Boards include representatives from:</a:t>
            </a:r>
          </a:p>
          <a:p>
            <a:pPr lvl="2"/>
            <a:r>
              <a:rPr lang="en-US" dirty="0"/>
              <a:t> UD Cooperative Extension </a:t>
            </a:r>
          </a:p>
          <a:p>
            <a:pPr lvl="2"/>
            <a:r>
              <a:rPr lang="en-US" dirty="0"/>
              <a:t> County governments</a:t>
            </a:r>
          </a:p>
          <a:p>
            <a:r>
              <a:rPr lang="en-US" dirty="0"/>
              <a:t>Have working agreements with DNREC and USDA – Natural Resources Conservation Service, and the Delaware Nutrient Management Commission</a:t>
            </a:r>
          </a:p>
          <a:p>
            <a:r>
              <a:rPr lang="en-US" dirty="0"/>
              <a:t>Delaware Association of Conservation Districts (DACD) is a statewide association that provides support and coordination among the three Districts</a:t>
            </a:r>
          </a:p>
          <a:p>
            <a:endParaRPr lang="en-US" dirty="0"/>
          </a:p>
        </p:txBody>
      </p:sp>
      <p:pic>
        <p:nvPicPr>
          <p:cNvPr id="5" name="Picture 4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286F1B54-BE6F-45AB-B88A-6FDCB9CCE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45" y="3893689"/>
            <a:ext cx="2918399" cy="2818258"/>
          </a:xfrm>
          <a:prstGeom prst="rect">
            <a:avLst/>
          </a:prstGeom>
        </p:spPr>
      </p:pic>
      <p:pic>
        <p:nvPicPr>
          <p:cNvPr id="13" name="Picture 12" descr="A picture containing grass, outdoor, tree, surrounded&#10;&#10;Description automatically generated">
            <a:extLst>
              <a:ext uri="{FF2B5EF4-FFF2-40B4-BE49-F238E27FC236}">
                <a16:creationId xmlns:a16="http://schemas.microsoft.com/office/drawing/2014/main" id="{86B3539A-09CE-4C30-9AA2-5F3CB9CF1B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6048045" y="1198485"/>
            <a:ext cx="2918401" cy="25293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D23F95-00C8-41D1-8C2F-E8A52DBC4FA8}"/>
              </a:ext>
            </a:extLst>
          </p:cNvPr>
          <p:cNvSpPr txBox="1"/>
          <p:nvPr/>
        </p:nvSpPr>
        <p:spPr>
          <a:xfrm>
            <a:off x="6294267" y="6234668"/>
            <a:ext cx="254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Soil Testing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76FE5-B0A2-47DD-ADE0-920C43C53A6E}"/>
              </a:ext>
            </a:extLst>
          </p:cNvPr>
          <p:cNvSpPr txBox="1"/>
          <p:nvPr/>
        </p:nvSpPr>
        <p:spPr>
          <a:xfrm>
            <a:off x="6294266" y="3244334"/>
            <a:ext cx="254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Pipe Replacement</a:t>
            </a:r>
          </a:p>
        </p:txBody>
      </p:sp>
    </p:spTree>
    <p:extLst>
      <p:ext uri="{BB962C8B-B14F-4D97-AF65-F5344CB8AC3E}">
        <p14:creationId xmlns:p14="http://schemas.microsoft.com/office/powerpoint/2010/main" val="235612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ss, outdoor, sky, farm machine&#10;&#10;Description automatically generated">
            <a:extLst>
              <a:ext uri="{FF2B5EF4-FFF2-40B4-BE49-F238E27FC236}">
                <a16:creationId xmlns:a16="http://schemas.microsoft.com/office/drawing/2014/main" id="{0B7252B8-3B57-4E28-B956-A308EC3BE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4"/>
          <a:stretch/>
        </p:blipFill>
        <p:spPr>
          <a:xfrm>
            <a:off x="-124287" y="7037"/>
            <a:ext cx="4218107" cy="3384025"/>
          </a:xfrm>
          <a:prstGeom prst="rect">
            <a:avLst/>
          </a:prstGeom>
        </p:spPr>
      </p:pic>
      <p:pic>
        <p:nvPicPr>
          <p:cNvPr id="6" name="Picture 5" descr="A picture containing building, outdoor, brick, stone&#10;&#10;Description automatically generated">
            <a:extLst>
              <a:ext uri="{FF2B5EF4-FFF2-40B4-BE49-F238E27FC236}">
                <a16:creationId xmlns:a16="http://schemas.microsoft.com/office/drawing/2014/main" id="{C763E9DD-1F5B-4254-A970-C2D625C5D3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"/>
          <a:stretch/>
        </p:blipFill>
        <p:spPr>
          <a:xfrm>
            <a:off x="3948601" y="3317509"/>
            <a:ext cx="5195399" cy="3540491"/>
          </a:xfrm>
          <a:prstGeom prst="rect">
            <a:avLst/>
          </a:prstGeom>
        </p:spPr>
      </p:pic>
      <p:pic>
        <p:nvPicPr>
          <p:cNvPr id="8" name="Picture 7" descr="A bulldozer working on a construction site&#10;&#10;Description automatically generated with low confidence">
            <a:extLst>
              <a:ext uri="{FF2B5EF4-FFF2-40B4-BE49-F238E27FC236}">
                <a16:creationId xmlns:a16="http://schemas.microsoft.com/office/drawing/2014/main" id="{DD774E79-F6B5-47F1-B685-EFD4360853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"/>
          <a:stretch/>
        </p:blipFill>
        <p:spPr>
          <a:xfrm>
            <a:off x="4093820" y="7037"/>
            <a:ext cx="5050180" cy="3384025"/>
          </a:xfrm>
          <a:prstGeom prst="rect">
            <a:avLst/>
          </a:prstGeom>
        </p:spPr>
      </p:pic>
      <p:pic>
        <p:nvPicPr>
          <p:cNvPr id="5" name="Content Placeholder 4" descr="A picture containing grass, tree, outdoor, forest&#10;&#10;Description automatically generated">
            <a:extLst>
              <a:ext uri="{FF2B5EF4-FFF2-40B4-BE49-F238E27FC236}">
                <a16:creationId xmlns:a16="http://schemas.microsoft.com/office/drawing/2014/main" id="{68D6B6CB-9BBA-4D99-BF45-DA7F00460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r="10474"/>
          <a:stretch/>
        </p:blipFill>
        <p:spPr>
          <a:xfrm>
            <a:off x="-124287" y="3391062"/>
            <a:ext cx="4456589" cy="3466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4AA7B-C9FF-4E07-A740-38A4B0A8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4287" y="2782786"/>
            <a:ext cx="9268287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800" dirty="0"/>
              <a:t>Drainage Projects</a:t>
            </a:r>
            <a:r>
              <a:rPr lang="en-US" sz="1800" baseline="-25000" dirty="0"/>
              <a:t>  ˙</a:t>
            </a:r>
            <a:r>
              <a:rPr lang="en-US" sz="1800" dirty="0"/>
              <a:t> Tax Ditch Maintenance and Repairs </a:t>
            </a:r>
            <a:r>
              <a:rPr lang="en-US" sz="1800" baseline="-25000" dirty="0"/>
              <a:t>˙</a:t>
            </a:r>
            <a:r>
              <a:rPr lang="en-US" sz="1800" dirty="0"/>
              <a:t> Ag Conservation </a:t>
            </a:r>
            <a:r>
              <a:rPr lang="en-US" sz="1800" baseline="-25000" dirty="0"/>
              <a:t>˙</a:t>
            </a:r>
            <a:r>
              <a:rPr lang="en-US" sz="1800" dirty="0"/>
              <a:t> Urban Ag </a:t>
            </a:r>
            <a:r>
              <a:rPr lang="en-US" sz="2800" baseline="-25000" dirty="0"/>
              <a:t>˙</a:t>
            </a:r>
            <a:r>
              <a:rPr lang="en-US" sz="1800" dirty="0"/>
              <a:t> Rain Gardens </a:t>
            </a:r>
            <a:r>
              <a:rPr lang="en-US" sz="1800" baseline="-25000" dirty="0"/>
              <a:t>˙</a:t>
            </a:r>
            <a:r>
              <a:rPr lang="en-US" sz="1800" dirty="0"/>
              <a:t> Nutrient Management Planning </a:t>
            </a:r>
            <a:r>
              <a:rPr lang="en-US" sz="1800" baseline="-25000" dirty="0"/>
              <a:t>˙</a:t>
            </a:r>
            <a:r>
              <a:rPr lang="en-US" sz="1800" dirty="0"/>
              <a:t> Stormwater Retrofits </a:t>
            </a:r>
            <a:r>
              <a:rPr lang="en-US" sz="1800" baseline="-25000" dirty="0"/>
              <a:t>˙</a:t>
            </a:r>
            <a:r>
              <a:rPr lang="en-US" sz="1800" dirty="0"/>
              <a:t> Outreach and Education </a:t>
            </a:r>
            <a:r>
              <a:rPr lang="en-US" sz="1800" baseline="-25000" dirty="0"/>
              <a:t>˙</a:t>
            </a:r>
            <a:r>
              <a:rPr lang="en-US" sz="1800" dirty="0"/>
              <a:t> Heavy Equipment Services </a:t>
            </a:r>
            <a:r>
              <a:rPr lang="en-US" sz="1800" baseline="-25000" dirty="0"/>
              <a:t>˙</a:t>
            </a:r>
            <a:r>
              <a:rPr lang="en-US" sz="1800" dirty="0"/>
              <a:t>  Stormwater Plan Reviews  </a:t>
            </a:r>
            <a:r>
              <a:rPr lang="en-US" sz="1800" baseline="-25000" dirty="0"/>
              <a:t>˙</a:t>
            </a:r>
            <a:r>
              <a:rPr lang="en-US" sz="1800" dirty="0"/>
              <a:t> Conservation Planning  </a:t>
            </a:r>
            <a:r>
              <a:rPr lang="en-US" sz="1800" baseline="-25000" dirty="0"/>
              <a:t>˙</a:t>
            </a:r>
            <a:r>
              <a:rPr lang="en-US" sz="1800" dirty="0"/>
              <a:t>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Hundreds of Projects Every Year</a:t>
            </a:r>
            <a:endParaRPr lang="en-US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2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929"/>
            <a:ext cx="7620000" cy="732126"/>
          </a:xfrm>
        </p:spPr>
        <p:txBody>
          <a:bodyPr/>
          <a:lstStyle/>
          <a:p>
            <a:r>
              <a:rPr lang="en-US" sz="4000" dirty="0"/>
              <a:t>Delaware’s 3 Conservation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764"/>
            <a:ext cx="7620000" cy="55972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Majority of funding comes from General Assembly’s Bond Committee through DNREC including:</a:t>
            </a:r>
          </a:p>
          <a:p>
            <a:pPr marL="114300" indent="0">
              <a:buNone/>
            </a:pPr>
            <a:endParaRPr lang="en-US" b="1" u="sng" dirty="0"/>
          </a:p>
          <a:p>
            <a:pPr marL="114300" indent="0">
              <a:buNone/>
            </a:pPr>
            <a:r>
              <a:rPr lang="en-US" b="1" u="sng" dirty="0"/>
              <a:t>FY2024 Approved Capital Budget</a:t>
            </a:r>
          </a:p>
          <a:p>
            <a:pPr lvl="1"/>
            <a:r>
              <a:rPr lang="en-US" b="1" dirty="0"/>
              <a:t>Conservation Cost Share (DNREC) = $1,700,000</a:t>
            </a:r>
          </a:p>
          <a:p>
            <a:pPr lvl="1"/>
            <a:r>
              <a:rPr lang="en-US" b="1" dirty="0"/>
              <a:t>Resource, Conservation &amp; Development Funds (DNREC) = $10,000,000</a:t>
            </a:r>
          </a:p>
          <a:p>
            <a:pPr lvl="1"/>
            <a:r>
              <a:rPr lang="en-US" b="1" dirty="0"/>
              <a:t>Tax Ditches (DNREC) - $2,148,000</a:t>
            </a:r>
          </a:p>
          <a:p>
            <a:pPr lvl="1"/>
            <a:r>
              <a:rPr lang="en-US" b="1" dirty="0"/>
              <a:t>Cover Crop Investment (DDA) - $5,190,000</a:t>
            </a:r>
          </a:p>
          <a:p>
            <a:pPr marL="114300" indent="0">
              <a:buNone/>
            </a:pPr>
            <a:endParaRPr lang="en-US" b="1" u="sng" dirty="0"/>
          </a:p>
          <a:p>
            <a:pPr marL="114300" indent="0">
              <a:buNone/>
            </a:pPr>
            <a:r>
              <a:rPr lang="en-US" b="1" u="sng" dirty="0"/>
              <a:t>FY2024 Operating Budget</a:t>
            </a:r>
          </a:p>
          <a:p>
            <a:pPr lvl="1"/>
            <a:r>
              <a:rPr lang="en-US" b="1" dirty="0"/>
              <a:t>3921 Funding – State &amp; County provide $75k each = $150,000/District</a:t>
            </a:r>
          </a:p>
          <a:p>
            <a:pPr lvl="1"/>
            <a:r>
              <a:rPr lang="en-US" b="1" dirty="0"/>
              <a:t>Conservation District Nutrient Management planners - $180,000</a:t>
            </a:r>
          </a:p>
          <a:p>
            <a:endParaRPr lang="en-US" dirty="0"/>
          </a:p>
          <a:p>
            <a:r>
              <a:rPr lang="en-US" dirty="0"/>
              <a:t>Each Conservation District has a DNREC approved Conservation Cost Share program</a:t>
            </a:r>
          </a:p>
          <a:p>
            <a:r>
              <a:rPr lang="en-US" dirty="0"/>
              <a:t>Each Conservation District works with DNREC on Tax Ditches within each County</a:t>
            </a:r>
          </a:p>
          <a:p>
            <a:r>
              <a:rPr lang="en-US" dirty="0"/>
              <a:t>Other funding may be provided from of grants from a different  agencies and organizations.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9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Resource, Conservation, &amp; Development Program Implementation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349105"/>
          </a:xfrm>
        </p:spPr>
        <p:txBody>
          <a:bodyPr/>
          <a:lstStyle/>
          <a:p>
            <a:r>
              <a:rPr lang="en-US" dirty="0"/>
              <a:t>New Castle Conservation District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884218"/>
            <a:ext cx="3657600" cy="469207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RC&amp;D/21</a:t>
            </a:r>
            <a:r>
              <a:rPr lang="en-US" baseline="30000" dirty="0"/>
              <a:t>st</a:t>
            </a:r>
            <a:r>
              <a:rPr lang="en-US" dirty="0"/>
              <a:t> Century Fund Projects are managed by NCCD</a:t>
            </a:r>
          </a:p>
          <a:p>
            <a:r>
              <a:rPr lang="en-US" dirty="0"/>
              <a:t>NCCD works closely with DelDOT re: legislative projects funded by CTF </a:t>
            </a:r>
          </a:p>
          <a:p>
            <a:r>
              <a:rPr lang="en-US" dirty="0"/>
              <a:t>Projects must appear on approved “Projects List” contained in annual RC&amp;D/21</a:t>
            </a:r>
            <a:r>
              <a:rPr lang="en-US" baseline="30000" dirty="0"/>
              <a:t>st</a:t>
            </a:r>
            <a:r>
              <a:rPr lang="en-US" dirty="0"/>
              <a:t> CF Report in order to be approved for CTF </a:t>
            </a:r>
          </a:p>
          <a:p>
            <a:r>
              <a:rPr lang="en-US" dirty="0"/>
              <a:t>Amount of 21</a:t>
            </a:r>
            <a:r>
              <a:rPr lang="en-US" baseline="30000" dirty="0"/>
              <a:t>st</a:t>
            </a:r>
            <a:r>
              <a:rPr lang="en-US" dirty="0"/>
              <a:t> CF &amp; CTF project specific funding varies by project. </a:t>
            </a:r>
          </a:p>
          <a:p>
            <a:r>
              <a:rPr lang="en-US" dirty="0"/>
              <a:t>No less than 10% of estimated project cost must be CTF. Remaining 90% can come from 21</a:t>
            </a:r>
            <a:r>
              <a:rPr lang="en-US" baseline="30000" dirty="0"/>
              <a:t>st</a:t>
            </a:r>
            <a:r>
              <a:rPr lang="en-US" dirty="0"/>
              <a:t> CF (if available) or other non-state funds.</a:t>
            </a:r>
          </a:p>
          <a:p>
            <a:r>
              <a:rPr lang="en-US" dirty="0"/>
              <a:t>DelDOT – NCCD process for signing third party agreements &amp; issuing the Notice to Proceed (NTP) takes time.</a:t>
            </a:r>
          </a:p>
          <a:p>
            <a:r>
              <a:rPr lang="en-US" dirty="0"/>
              <a:t>Multiple project steps once NTP is issued including surveying, design, obtaining access permission &amp; landowner signatures, advertising for bids, construction, final 6-month inspection &amp; weather impacts.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349105"/>
          </a:xfrm>
        </p:spPr>
        <p:txBody>
          <a:bodyPr/>
          <a:lstStyle/>
          <a:p>
            <a:r>
              <a:rPr lang="en-US" dirty="0"/>
              <a:t>Kent &amp; Sussex Conservation Districts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19600" y="1884218"/>
            <a:ext cx="3657600" cy="48805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RC&amp;D/21</a:t>
            </a:r>
            <a:r>
              <a:rPr lang="en-US" baseline="30000" dirty="0"/>
              <a:t>st</a:t>
            </a:r>
            <a:r>
              <a:rPr lang="en-US" dirty="0"/>
              <a:t> Century Fund Projects are managed by DNREC – Watershed Stewardship.  SCD and KCD take lead on projects assigned by DNREC.</a:t>
            </a:r>
          </a:p>
          <a:p>
            <a:r>
              <a:rPr lang="en-US" dirty="0"/>
              <a:t>DNREC &amp; CDs work with DelDOT on projects funded completely or partially with CTF</a:t>
            </a:r>
          </a:p>
          <a:p>
            <a:r>
              <a:rPr lang="en-US" dirty="0"/>
              <a:t>Projects must appear on approved “Projects List” contained in annual RC&amp;D/21</a:t>
            </a:r>
            <a:r>
              <a:rPr lang="en-US" baseline="30000" dirty="0"/>
              <a:t>st</a:t>
            </a:r>
            <a:r>
              <a:rPr lang="en-US" dirty="0"/>
              <a:t> CF Report in order to be approved for CTF </a:t>
            </a:r>
          </a:p>
          <a:p>
            <a:r>
              <a:rPr lang="en-US" dirty="0"/>
              <a:t>No less than 10% of estimated project cost must be CTF. Remaining 90% can come from 21</a:t>
            </a:r>
            <a:r>
              <a:rPr lang="en-US" baseline="30000" dirty="0"/>
              <a:t>st</a:t>
            </a:r>
            <a:r>
              <a:rPr lang="en-US" dirty="0"/>
              <a:t> CF (if available) or other non-state funds.</a:t>
            </a:r>
          </a:p>
          <a:p>
            <a:r>
              <a:rPr lang="en-US" dirty="0"/>
              <a:t>Typical projects are funded with 80% 21st CF &amp; 20% CTF</a:t>
            </a:r>
          </a:p>
          <a:p>
            <a:r>
              <a:rPr lang="en-US" dirty="0"/>
              <a:t>Requests for CTF typically occur when projects are ready for construction but may be requested to fund design costs.</a:t>
            </a:r>
          </a:p>
          <a:p>
            <a:r>
              <a:rPr lang="en-US" dirty="0"/>
              <a:t>Projects are Multiple Steps and take time to develop. Steps include Surveying/engineering, Landowner Agreements, Permitting, and Contracting</a:t>
            </a:r>
          </a:p>
          <a:p>
            <a:r>
              <a:rPr lang="en-US" dirty="0"/>
              <a:t>Most projects are constructed using CD Equipment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7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County Specific Programs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94130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351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Drainage Partnership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790207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782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ainage Program ppt templat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rainage Program ppt templat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971</Words>
  <Application>Microsoft Office PowerPoint</Application>
  <PresentationFormat>On-screen Show (4:3)</PresentationFormat>
  <Paragraphs>139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Drainage Program ppt template</vt:lpstr>
      <vt:lpstr>1_Drainage Program ppt template</vt:lpstr>
      <vt:lpstr>Drainage Assistance A Conservation Partnership</vt:lpstr>
      <vt:lpstr>Agenda</vt:lpstr>
      <vt:lpstr>Delaware’s 3 Conservation Districts</vt:lpstr>
      <vt:lpstr>Delaware’s 3 Conservation Districts</vt:lpstr>
      <vt:lpstr>Drainage Projects  ˙ Tax Ditch Maintenance and Repairs ˙ Ag Conservation ˙ Urban Ag ˙ Rain Gardens ˙ Nutrient Management Planning ˙ Stormwater Retrofits ˙ Outreach and Education ˙ Heavy Equipment Services ˙  Stormwater Plan Reviews  ˙ Conservation Planning  ˙  Hundreds of Projects Every Year</vt:lpstr>
      <vt:lpstr>Delaware’s 3 Conservation Districts</vt:lpstr>
      <vt:lpstr>Resource, Conservation, &amp; Development Program Implementation</vt:lpstr>
      <vt:lpstr>County Specific Programs</vt:lpstr>
      <vt:lpstr>Drainage Partnership</vt:lpstr>
      <vt:lpstr>Questions and Answers</vt:lpstr>
    </vt:vector>
  </TitlesOfParts>
  <Company>State of Delaware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Cahall, Brooks P. (DNREC)</dc:creator>
  <cp:lastModifiedBy>Donnelly, Kevin C. (DNREC)</cp:lastModifiedBy>
  <cp:revision>30</cp:revision>
  <cp:lastPrinted>2021-04-19T14:38:04Z</cp:lastPrinted>
  <dcterms:created xsi:type="dcterms:W3CDTF">2018-06-12T19:59:52Z</dcterms:created>
  <dcterms:modified xsi:type="dcterms:W3CDTF">2024-02-29T18:47:30Z</dcterms:modified>
</cp:coreProperties>
</file>